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7" r:id="rId2"/>
    <p:sldId id="259" r:id="rId3"/>
    <p:sldId id="265" r:id="rId4"/>
    <p:sldId id="322" r:id="rId5"/>
    <p:sldId id="262" r:id="rId6"/>
    <p:sldId id="266" r:id="rId7"/>
    <p:sldId id="267" r:id="rId8"/>
    <p:sldId id="268" r:id="rId9"/>
    <p:sldId id="269" r:id="rId10"/>
    <p:sldId id="270" r:id="rId11"/>
    <p:sldId id="273" r:id="rId12"/>
    <p:sldId id="272" r:id="rId13"/>
    <p:sldId id="274" r:id="rId14"/>
    <p:sldId id="275" r:id="rId15"/>
    <p:sldId id="276" r:id="rId16"/>
    <p:sldId id="277" r:id="rId17"/>
    <p:sldId id="284" r:id="rId18"/>
    <p:sldId id="271" r:id="rId19"/>
    <p:sldId id="278" r:id="rId20"/>
    <p:sldId id="279" r:id="rId21"/>
    <p:sldId id="280" r:id="rId22"/>
    <p:sldId id="283" r:id="rId23"/>
    <p:sldId id="281" r:id="rId24"/>
    <p:sldId id="323" r:id="rId25"/>
    <p:sldId id="285" r:id="rId26"/>
    <p:sldId id="286" r:id="rId27"/>
    <p:sldId id="287" r:id="rId28"/>
    <p:sldId id="288" r:id="rId29"/>
    <p:sldId id="289" r:id="rId30"/>
    <p:sldId id="290" r:id="rId31"/>
    <p:sldId id="291" r:id="rId32"/>
    <p:sldId id="292" r:id="rId33"/>
    <p:sldId id="293" r:id="rId34"/>
    <p:sldId id="294" r:id="rId35"/>
    <p:sldId id="296" r:id="rId36"/>
    <p:sldId id="298" r:id="rId37"/>
    <p:sldId id="299" r:id="rId38"/>
    <p:sldId id="300" r:id="rId39"/>
    <p:sldId id="301" r:id="rId40"/>
    <p:sldId id="302" r:id="rId41"/>
    <p:sldId id="303" r:id="rId42"/>
    <p:sldId id="304" r:id="rId43"/>
    <p:sldId id="305" r:id="rId44"/>
    <p:sldId id="306" r:id="rId45"/>
    <p:sldId id="307" r:id="rId46"/>
    <p:sldId id="309" r:id="rId47"/>
    <p:sldId id="310" r:id="rId48"/>
    <p:sldId id="311" r:id="rId49"/>
    <p:sldId id="312" r:id="rId50"/>
    <p:sldId id="313" r:id="rId51"/>
    <p:sldId id="314" r:id="rId52"/>
    <p:sldId id="315" r:id="rId53"/>
    <p:sldId id="321" r:id="rId54"/>
    <p:sldId id="308" r:id="rId55"/>
    <p:sldId id="316" r:id="rId56"/>
    <p:sldId id="317" r:id="rId57"/>
    <p:sldId id="318" r:id="rId58"/>
    <p:sldId id="319" r:id="rId59"/>
    <p:sldId id="320" r:id="rId6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332BF03-C056-4113-A5BB-9E87C8FDD387}" type="datetimeFigureOut">
              <a:rPr lang="el-GR" smtClean="0"/>
              <a:pPr/>
              <a:t>14/1/2015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983481-9603-4AFB-902B-F606E4DFEF51}"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724D8B37-26F6-4DC0-81BC-A99E71F42363}" type="datetime1">
              <a:rPr lang="el-GR" smtClean="0"/>
              <a:pPr/>
              <a:t>14/1/2015</a:t>
            </a:fld>
            <a:endParaRPr lang="el-GR"/>
          </a:p>
        </p:txBody>
      </p:sp>
      <p:sp>
        <p:nvSpPr>
          <p:cNvPr id="5" name="4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6" name="5 - Θέση αριθμού διαφάνειας"/>
          <p:cNvSpPr>
            <a:spLocks noGrp="1"/>
          </p:cNvSpPr>
          <p:nvPr>
            <p:ph type="sldNum" sz="quarter" idx="12"/>
          </p:nvPr>
        </p:nvSpPr>
        <p:spPr/>
        <p:txBody>
          <a:bodyPr/>
          <a:lstStyle/>
          <a:p>
            <a:fld id="{4C92893B-AB63-436A-97E5-B992A46CAEB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0793F02-AC5F-4087-8720-24D2FA3D4311}" type="datetime1">
              <a:rPr lang="el-GR" smtClean="0"/>
              <a:pPr/>
              <a:t>14/1/2015</a:t>
            </a:fld>
            <a:endParaRPr lang="el-GR"/>
          </a:p>
        </p:txBody>
      </p:sp>
      <p:sp>
        <p:nvSpPr>
          <p:cNvPr id="5" name="4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6" name="5 - Θέση αριθμού διαφάνειας"/>
          <p:cNvSpPr>
            <a:spLocks noGrp="1"/>
          </p:cNvSpPr>
          <p:nvPr>
            <p:ph type="sldNum" sz="quarter" idx="12"/>
          </p:nvPr>
        </p:nvSpPr>
        <p:spPr/>
        <p:txBody>
          <a:bodyPr/>
          <a:lstStyle/>
          <a:p>
            <a:fld id="{4C92893B-AB63-436A-97E5-B992A46CAEB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DE8A911-4A90-4F29-8376-D967EBF0FD88}" type="datetime1">
              <a:rPr lang="el-GR" smtClean="0"/>
              <a:pPr/>
              <a:t>14/1/2015</a:t>
            </a:fld>
            <a:endParaRPr lang="el-GR"/>
          </a:p>
        </p:txBody>
      </p:sp>
      <p:sp>
        <p:nvSpPr>
          <p:cNvPr id="5" name="4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6" name="5 - Θέση αριθμού διαφάνειας"/>
          <p:cNvSpPr>
            <a:spLocks noGrp="1"/>
          </p:cNvSpPr>
          <p:nvPr>
            <p:ph type="sldNum" sz="quarter" idx="12"/>
          </p:nvPr>
        </p:nvSpPr>
        <p:spPr/>
        <p:txBody>
          <a:bodyPr/>
          <a:lstStyle/>
          <a:p>
            <a:fld id="{4C92893B-AB63-436A-97E5-B992A46CAEB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75750D49-9561-407E-BE2B-474E1A86789E}" type="datetime1">
              <a:rPr lang="el-GR" smtClean="0"/>
              <a:pPr/>
              <a:t>14/1/2015</a:t>
            </a:fld>
            <a:endParaRPr lang="el-GR"/>
          </a:p>
        </p:txBody>
      </p:sp>
      <p:sp>
        <p:nvSpPr>
          <p:cNvPr id="5" name="4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6" name="5 - Θέση αριθμού διαφάνειας"/>
          <p:cNvSpPr>
            <a:spLocks noGrp="1"/>
          </p:cNvSpPr>
          <p:nvPr>
            <p:ph type="sldNum" sz="quarter" idx="12"/>
          </p:nvPr>
        </p:nvSpPr>
        <p:spPr/>
        <p:txBody>
          <a:bodyPr/>
          <a:lstStyle/>
          <a:p>
            <a:fld id="{4C92893B-AB63-436A-97E5-B992A46CAEB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2913348-572A-4722-8A2A-FFCFA6EAD475}" type="datetime1">
              <a:rPr lang="el-GR" smtClean="0"/>
              <a:pPr/>
              <a:t>14/1/2015</a:t>
            </a:fld>
            <a:endParaRPr lang="el-GR"/>
          </a:p>
        </p:txBody>
      </p:sp>
      <p:sp>
        <p:nvSpPr>
          <p:cNvPr id="5" name="4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6" name="5 - Θέση αριθμού διαφάνειας"/>
          <p:cNvSpPr>
            <a:spLocks noGrp="1"/>
          </p:cNvSpPr>
          <p:nvPr>
            <p:ph type="sldNum" sz="quarter" idx="12"/>
          </p:nvPr>
        </p:nvSpPr>
        <p:spPr/>
        <p:txBody>
          <a:bodyPr/>
          <a:lstStyle/>
          <a:p>
            <a:fld id="{4C92893B-AB63-436A-97E5-B992A46CAEB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9242DAA3-B28E-48BE-9A24-35093C056C09}" type="datetime1">
              <a:rPr lang="el-GR" smtClean="0"/>
              <a:pPr/>
              <a:t>14/1/2015</a:t>
            </a:fld>
            <a:endParaRPr lang="el-GR"/>
          </a:p>
        </p:txBody>
      </p:sp>
      <p:sp>
        <p:nvSpPr>
          <p:cNvPr id="6" name="5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7" name="6 - Θέση αριθμού διαφάνειας"/>
          <p:cNvSpPr>
            <a:spLocks noGrp="1"/>
          </p:cNvSpPr>
          <p:nvPr>
            <p:ph type="sldNum" sz="quarter" idx="12"/>
          </p:nvPr>
        </p:nvSpPr>
        <p:spPr/>
        <p:txBody>
          <a:bodyPr/>
          <a:lstStyle/>
          <a:p>
            <a:fld id="{4C92893B-AB63-436A-97E5-B992A46CAEB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FAFF3AC-BA1F-4AF5-8632-EBF1E67783A7}" type="datetime1">
              <a:rPr lang="el-GR" smtClean="0"/>
              <a:pPr/>
              <a:t>14/1/2015</a:t>
            </a:fld>
            <a:endParaRPr lang="el-GR"/>
          </a:p>
        </p:txBody>
      </p:sp>
      <p:sp>
        <p:nvSpPr>
          <p:cNvPr id="8" name="7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9" name="8 - Θέση αριθμού διαφάνειας"/>
          <p:cNvSpPr>
            <a:spLocks noGrp="1"/>
          </p:cNvSpPr>
          <p:nvPr>
            <p:ph type="sldNum" sz="quarter" idx="12"/>
          </p:nvPr>
        </p:nvSpPr>
        <p:spPr/>
        <p:txBody>
          <a:bodyPr/>
          <a:lstStyle/>
          <a:p>
            <a:fld id="{4C92893B-AB63-436A-97E5-B992A46CAEB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D94C957-A88A-4DE8-A332-92F1A9F19AD3}" type="datetime1">
              <a:rPr lang="el-GR" smtClean="0"/>
              <a:pPr/>
              <a:t>14/1/2015</a:t>
            </a:fld>
            <a:endParaRPr lang="el-G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5" name="4 - Θέση αριθμού διαφάνειας"/>
          <p:cNvSpPr>
            <a:spLocks noGrp="1"/>
          </p:cNvSpPr>
          <p:nvPr>
            <p:ph type="sldNum" sz="quarter" idx="12"/>
          </p:nvPr>
        </p:nvSpPr>
        <p:spPr/>
        <p:txBody>
          <a:bodyPr/>
          <a:lstStyle/>
          <a:p>
            <a:fld id="{4C92893B-AB63-436A-97E5-B992A46CAEB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6001107-D71D-4C68-9597-1BD1943C4DE9}" type="datetime1">
              <a:rPr lang="el-GR" smtClean="0"/>
              <a:pPr/>
              <a:t>14/1/2015</a:t>
            </a:fld>
            <a:endParaRPr lang="el-GR"/>
          </a:p>
        </p:txBody>
      </p:sp>
      <p:sp>
        <p:nvSpPr>
          <p:cNvPr id="3" name="2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4" name="3 - Θέση αριθμού διαφάνειας"/>
          <p:cNvSpPr>
            <a:spLocks noGrp="1"/>
          </p:cNvSpPr>
          <p:nvPr>
            <p:ph type="sldNum" sz="quarter" idx="12"/>
          </p:nvPr>
        </p:nvSpPr>
        <p:spPr/>
        <p:txBody>
          <a:bodyPr/>
          <a:lstStyle/>
          <a:p>
            <a:fld id="{4C92893B-AB63-436A-97E5-B992A46CAEB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76F93D4-62AA-4615-997E-EB57F1ABD53D}" type="datetime1">
              <a:rPr lang="el-GR" smtClean="0"/>
              <a:pPr/>
              <a:t>14/1/2015</a:t>
            </a:fld>
            <a:endParaRPr lang="el-GR"/>
          </a:p>
        </p:txBody>
      </p:sp>
      <p:sp>
        <p:nvSpPr>
          <p:cNvPr id="6" name="5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7" name="6 - Θέση αριθμού διαφάνειας"/>
          <p:cNvSpPr>
            <a:spLocks noGrp="1"/>
          </p:cNvSpPr>
          <p:nvPr>
            <p:ph type="sldNum" sz="quarter" idx="12"/>
          </p:nvPr>
        </p:nvSpPr>
        <p:spPr/>
        <p:txBody>
          <a:bodyPr/>
          <a:lstStyle/>
          <a:p>
            <a:fld id="{4C92893B-AB63-436A-97E5-B992A46CAEB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6D079E2-5671-425B-9A1C-55417421269C}" type="datetime1">
              <a:rPr lang="el-GR" smtClean="0"/>
              <a:pPr/>
              <a:t>14/1/2015</a:t>
            </a:fld>
            <a:endParaRPr lang="el-GR"/>
          </a:p>
        </p:txBody>
      </p:sp>
      <p:sp>
        <p:nvSpPr>
          <p:cNvPr id="6" name="5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7" name="6 - Θέση αριθμού διαφάνειας"/>
          <p:cNvSpPr>
            <a:spLocks noGrp="1"/>
          </p:cNvSpPr>
          <p:nvPr>
            <p:ph type="sldNum" sz="quarter" idx="12"/>
          </p:nvPr>
        </p:nvSpPr>
        <p:spPr/>
        <p:txBody>
          <a:bodyPr/>
          <a:lstStyle/>
          <a:p>
            <a:fld id="{4C92893B-AB63-436A-97E5-B992A46CAEB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6A6B0A-C061-4D6A-B023-0EE2867D6DDE}" type="datetime1">
              <a:rPr lang="el-GR" smtClean="0"/>
              <a:pPr/>
              <a:t>14/1/2015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Αναστασιάδη Ντότσικα Ιωάννα</a:t>
            </a: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2893B-AB63-436A-97E5-B992A46CAEB0}"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564904"/>
            <a:ext cx="8134672" cy="1035546"/>
          </a:xfrm>
        </p:spPr>
        <p:txBody>
          <a:bodyPr>
            <a:normAutofit fontScale="90000"/>
          </a:bodyPr>
          <a:lstStyle/>
          <a:p>
            <a:r>
              <a:rPr lang="el-GR" dirty="0" smtClean="0">
                <a:solidFill>
                  <a:schemeClr val="bg1"/>
                </a:solidFill>
              </a:rPr>
              <a:t/>
            </a:r>
            <a:br>
              <a:rPr lang="el-GR" dirty="0" smtClean="0">
                <a:solidFill>
                  <a:schemeClr val="bg1"/>
                </a:solidFill>
              </a:rPr>
            </a:br>
            <a:r>
              <a:rPr lang="el-GR" dirty="0" smtClean="0">
                <a:solidFill>
                  <a:schemeClr val="bg1"/>
                </a:solidFill>
              </a:rPr>
              <a:t>Δημιουργικότητα και </a:t>
            </a:r>
            <a:r>
              <a:rPr lang="el-GR" dirty="0" err="1" smtClean="0">
                <a:solidFill>
                  <a:schemeClr val="bg1"/>
                </a:solidFill>
              </a:rPr>
              <a:t>εργοθεραπεία</a:t>
            </a:r>
            <a:r>
              <a:rPr lang="el-GR" dirty="0" smtClean="0">
                <a:solidFill>
                  <a:schemeClr val="bg1"/>
                </a:solidFill>
              </a:rPr>
              <a:t> 2</a:t>
            </a:r>
            <a:r>
              <a:rPr lang="en-US" dirty="0" smtClean="0">
                <a:solidFill>
                  <a:schemeClr val="bg1"/>
                </a:solidFill>
              </a:rPr>
              <a:t/>
            </a:r>
            <a:br>
              <a:rPr lang="en-US" dirty="0" smtClean="0">
                <a:solidFill>
                  <a:schemeClr val="bg1"/>
                </a:solidFill>
              </a:rPr>
            </a:br>
            <a:r>
              <a:rPr lang="el-GR" dirty="0" smtClean="0">
                <a:solidFill>
                  <a:schemeClr val="bg1"/>
                </a:solidFill>
              </a:rPr>
              <a:t>Β΄ΕΞΑΜΗΝΟ ΙΕΚ ΑΙΓΙΝΑΣ</a:t>
            </a:r>
            <a:endParaRPr lang="el-GR" dirty="0">
              <a:solidFill>
                <a:schemeClr val="bg1"/>
              </a:solidFill>
            </a:endParaRPr>
          </a:p>
        </p:txBody>
      </p:sp>
      <p:sp>
        <p:nvSpPr>
          <p:cNvPr id="3" name="2 - Υπότιτλος"/>
          <p:cNvSpPr>
            <a:spLocks noGrp="1"/>
          </p:cNvSpPr>
          <p:nvPr>
            <p:ph type="subTitle" idx="1"/>
          </p:nvPr>
        </p:nvSpPr>
        <p:spPr>
          <a:xfrm>
            <a:off x="1371600" y="4725144"/>
            <a:ext cx="6400800" cy="913656"/>
          </a:xfrm>
        </p:spPr>
        <p:txBody>
          <a:bodyPr>
            <a:normAutofit/>
          </a:bodyPr>
          <a:lstStyle/>
          <a:p>
            <a:pPr algn="r"/>
            <a:r>
              <a:rPr lang="el-GR" sz="1400" dirty="0" smtClean="0">
                <a:solidFill>
                  <a:schemeClr val="bg1"/>
                </a:solidFill>
              </a:rPr>
              <a:t>ΑΝΑΣΤΑΣΙΑΔΗ ΝΤΟΤΣΙΚΑ ΙΩΑΝΝΑ </a:t>
            </a:r>
          </a:p>
          <a:p>
            <a:pPr algn="r"/>
            <a:r>
              <a:rPr lang="el-GR" sz="1400" dirty="0" smtClean="0">
                <a:solidFill>
                  <a:schemeClr val="bg1"/>
                </a:solidFill>
              </a:rPr>
              <a:t>ΠΕ1807 ΜΔΕ ΒΙΟΛΟΓΙΑΣ Ε.Κ.Π.Α.</a:t>
            </a:r>
            <a:endParaRPr lang="el-GR" sz="1400" dirty="0">
              <a:solidFill>
                <a:schemeClr val="bg1"/>
              </a:solidFill>
            </a:endParaRPr>
          </a:p>
        </p:txBody>
      </p:sp>
      <p:pic>
        <p:nvPicPr>
          <p:cNvPr id="4" name="Picture 2" descr="http://economu.files.wordpress.com/2011/06/toys.jpg?w=300&amp;h=128"/>
          <p:cNvPicPr>
            <a:picLocks noChangeAspect="1" noChangeArrowheads="1"/>
          </p:cNvPicPr>
          <p:nvPr/>
        </p:nvPicPr>
        <p:blipFill>
          <a:blip r:embed="rId2" cstate="print"/>
          <a:srcRect/>
          <a:stretch>
            <a:fillRect/>
          </a:stretch>
        </p:blipFill>
        <p:spPr bwMode="auto">
          <a:xfrm>
            <a:off x="2693961" y="250957"/>
            <a:ext cx="4074840" cy="2160240"/>
          </a:xfrm>
          <a:prstGeom prst="rect">
            <a:avLst/>
          </a:prstGeom>
          <a:noFill/>
        </p:spPr>
      </p:pic>
      <p:sp>
        <p:nvSpPr>
          <p:cNvPr id="5" name="4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solidFill>
                  <a:srgbClr val="FF0000"/>
                </a:solidFill>
              </a:rPr>
              <a:t>1.1.1 H έννοια της δημιουργικότητας</a:t>
            </a:r>
            <a:endParaRPr lang="el-GR" sz="3200" dirty="0">
              <a:solidFill>
                <a:srgbClr val="FF0000"/>
              </a:solidFill>
            </a:endParaRPr>
          </a:p>
        </p:txBody>
      </p:sp>
      <p:sp>
        <p:nvSpPr>
          <p:cNvPr id="3" name="2 - Θέση περιεχομένου"/>
          <p:cNvSpPr>
            <a:spLocks noGrp="1"/>
          </p:cNvSpPr>
          <p:nvPr>
            <p:ph idx="1"/>
          </p:nvPr>
        </p:nvSpPr>
        <p:spPr>
          <a:xfrm>
            <a:off x="251520" y="1340768"/>
            <a:ext cx="8892480" cy="5112568"/>
          </a:xfrm>
        </p:spPr>
        <p:txBody>
          <a:bodyPr>
            <a:normAutofit lnSpcReduction="10000"/>
          </a:bodyPr>
          <a:lstStyle/>
          <a:p>
            <a:pPr>
              <a:buNone/>
            </a:pPr>
            <a:r>
              <a:rPr lang="el-GR" dirty="0" smtClean="0">
                <a:solidFill>
                  <a:schemeClr val="bg1"/>
                </a:solidFill>
              </a:rPr>
              <a:t>Εννοιολογικά ως δημιουργικότητα (</a:t>
            </a:r>
            <a:r>
              <a:rPr lang="el-GR" dirty="0" err="1" smtClean="0">
                <a:solidFill>
                  <a:schemeClr val="bg1"/>
                </a:solidFill>
              </a:rPr>
              <a:t>creativity</a:t>
            </a:r>
            <a:r>
              <a:rPr lang="el-GR" dirty="0" smtClean="0">
                <a:solidFill>
                  <a:schemeClr val="bg1"/>
                </a:solidFill>
              </a:rPr>
              <a:t>) ορίζεται </a:t>
            </a:r>
            <a:r>
              <a:rPr lang="el-GR" i="1" dirty="0" smtClean="0">
                <a:solidFill>
                  <a:schemeClr val="bg1"/>
                </a:solidFill>
              </a:rPr>
              <a:t>η </a:t>
            </a:r>
            <a:r>
              <a:rPr lang="el-GR" i="1" dirty="0" smtClean="0">
                <a:solidFill>
                  <a:srgbClr val="FFFF00"/>
                </a:solidFill>
              </a:rPr>
              <a:t>ικανότητα παραγωγής ενός νέου έργου ή μιας ιδέας με βάση τη φαντασία. </a:t>
            </a:r>
          </a:p>
          <a:p>
            <a:pPr>
              <a:buNone/>
            </a:pPr>
            <a:r>
              <a:rPr lang="el-GR" dirty="0" smtClean="0">
                <a:solidFill>
                  <a:schemeClr val="bg1"/>
                </a:solidFill>
              </a:rPr>
              <a:t>Οι νεότεροι ψυχολόγοι υποστηρίζουν ότι η δημιουργικότητα δεν είναι ιδιαίτερο προσόν ή ικανότητα λίγων ατόμων, αλλά αντιθέτως είναι αποτέλεσμα ειδικής εκπαίδευσης και μάθησης μέσα από συγκεκριμένες διαδικασίες, οι οποίες δίνουν τη δυνατότητα στον καθένα ξεχωριστά να ενεργοποιεί αστείρευτες δυνάμεις του μυαλού του. </a:t>
            </a:r>
            <a:endParaRPr lang="el-GR"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88640"/>
            <a:ext cx="8229600" cy="1080120"/>
          </a:xfrm>
        </p:spPr>
        <p:txBody>
          <a:bodyPr>
            <a:noAutofit/>
          </a:bodyPr>
          <a:lstStyle/>
          <a:p>
            <a:r>
              <a:rPr lang="el-GR" sz="2800" dirty="0" smtClean="0">
                <a:solidFill>
                  <a:schemeClr val="bg1"/>
                </a:solidFill>
              </a:rPr>
              <a:t>Υπάρχουν πολλές προσεγγίσεις όσον αφορά την οριοθέτηση της έννοιας της δημιουργικότητας, όπως: </a:t>
            </a:r>
            <a:endParaRPr lang="el-GR" sz="2800" dirty="0">
              <a:solidFill>
                <a:schemeClr val="bg1"/>
              </a:solidFill>
            </a:endParaRPr>
          </a:p>
        </p:txBody>
      </p:sp>
      <p:sp>
        <p:nvSpPr>
          <p:cNvPr id="3" name="2 - Θέση περιεχομένου"/>
          <p:cNvSpPr>
            <a:spLocks noGrp="1"/>
          </p:cNvSpPr>
          <p:nvPr>
            <p:ph idx="1"/>
          </p:nvPr>
        </p:nvSpPr>
        <p:spPr>
          <a:xfrm>
            <a:off x="457200" y="1412776"/>
            <a:ext cx="8229600" cy="5184576"/>
          </a:xfrm>
        </p:spPr>
        <p:txBody>
          <a:bodyPr>
            <a:normAutofit fontScale="92500" lnSpcReduction="20000"/>
          </a:bodyPr>
          <a:lstStyle/>
          <a:p>
            <a:r>
              <a:rPr lang="el-GR" dirty="0" smtClean="0">
                <a:solidFill>
                  <a:schemeClr val="bg1"/>
                </a:solidFill>
              </a:rPr>
              <a:t>σαν μια τάση να ενεργοποιούμε ή να αναγνωρίζουμε εναλλακτικές ιδέες ή πιθανότητες, οι οποίες μπορούν να είναι χρήσιμες στην επίλυση προβλημάτων, στην επικοινωνία μας ή ακόμη και στον τομέα της διασκέδασης. </a:t>
            </a:r>
          </a:p>
          <a:p>
            <a:r>
              <a:rPr lang="el-GR" dirty="0" smtClean="0">
                <a:solidFill>
                  <a:schemeClr val="bg1"/>
                </a:solidFill>
              </a:rPr>
              <a:t>να σκεφτόμαστε εκτός σχεδιαγραμμάτων ή πλαισίων, προσεγγίζοντας νέους τομείς και επιτυγχάνοντας αποτελέσματα, τα οποία είναι ικανά να δώσουν απαντήσεις σε προβλήματα που απασχολούν.</a:t>
            </a:r>
            <a:endParaRPr lang="en-US" dirty="0" smtClean="0">
              <a:solidFill>
                <a:schemeClr val="bg1"/>
              </a:solidFill>
            </a:endParaRPr>
          </a:p>
          <a:p>
            <a:pPr>
              <a:buNone/>
            </a:pPr>
            <a:r>
              <a:rPr lang="el-GR" dirty="0" smtClean="0">
                <a:solidFill>
                  <a:schemeClr val="bg1"/>
                </a:solidFill>
              </a:rPr>
              <a:t> Σ’ αυτή τη διαδικασία γίνεται μια σαφής διάκριση μεταξύ των προκαθορισμένων ικανοτήτων. </a:t>
            </a:r>
            <a:endParaRPr lang="el-GR"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764703"/>
            <a:ext cx="8640960" cy="4832092"/>
          </a:xfrm>
          <a:prstGeom prst="rect">
            <a:avLst/>
          </a:prstGeom>
        </p:spPr>
        <p:txBody>
          <a:bodyPr wrap="square">
            <a:spAutoFit/>
          </a:bodyPr>
          <a:lstStyle/>
          <a:p>
            <a:r>
              <a:rPr lang="el-GR" sz="2800" dirty="0" smtClean="0">
                <a:solidFill>
                  <a:schemeClr val="bg1"/>
                </a:solidFill>
              </a:rPr>
              <a:t>Βέβαια, τα πρώτα αφορούν τη δημιουργικότητα, την </a:t>
            </a:r>
            <a:r>
              <a:rPr lang="el-GR" sz="2800" u="sng" dirty="0" smtClean="0">
                <a:solidFill>
                  <a:schemeClr val="bg1"/>
                </a:solidFill>
              </a:rPr>
              <a:t>ικανότητα μάθησης </a:t>
            </a:r>
            <a:r>
              <a:rPr lang="el-GR" sz="2800" dirty="0" smtClean="0">
                <a:solidFill>
                  <a:schemeClr val="bg1"/>
                </a:solidFill>
              </a:rPr>
              <a:t>και την </a:t>
            </a:r>
            <a:r>
              <a:rPr lang="el-GR" sz="2800" u="sng" dirty="0" smtClean="0">
                <a:solidFill>
                  <a:schemeClr val="bg1"/>
                </a:solidFill>
              </a:rPr>
              <a:t>επικοινωνία. </a:t>
            </a:r>
            <a:r>
              <a:rPr lang="el-GR" sz="2800" dirty="0" smtClean="0">
                <a:solidFill>
                  <a:schemeClr val="bg1"/>
                </a:solidFill>
              </a:rPr>
              <a:t>Τα δεύτερα σχετίζονται άμεσα με την </a:t>
            </a:r>
            <a:r>
              <a:rPr lang="el-GR" sz="2800" u="sng" dirty="0" smtClean="0">
                <a:solidFill>
                  <a:schemeClr val="bg1"/>
                </a:solidFill>
              </a:rPr>
              <a:t>παραγωγή,</a:t>
            </a:r>
            <a:r>
              <a:rPr lang="el-GR" sz="2800" dirty="0" smtClean="0">
                <a:solidFill>
                  <a:schemeClr val="bg1"/>
                </a:solidFill>
              </a:rPr>
              <a:t> την </a:t>
            </a:r>
            <a:r>
              <a:rPr lang="el-GR" sz="2800" u="sng" dirty="0" smtClean="0">
                <a:solidFill>
                  <a:schemeClr val="bg1"/>
                </a:solidFill>
              </a:rPr>
              <a:t>οικονομία</a:t>
            </a:r>
            <a:r>
              <a:rPr lang="el-GR" sz="2800" dirty="0" smtClean="0">
                <a:solidFill>
                  <a:schemeClr val="bg1"/>
                </a:solidFill>
              </a:rPr>
              <a:t>, το </a:t>
            </a:r>
            <a:r>
              <a:rPr lang="el-GR" sz="2800" u="sng" dirty="0" smtClean="0">
                <a:solidFill>
                  <a:schemeClr val="bg1"/>
                </a:solidFill>
              </a:rPr>
              <a:t>μάρκετινγκ</a:t>
            </a:r>
            <a:r>
              <a:rPr lang="el-GR" sz="2800" dirty="0" smtClean="0">
                <a:solidFill>
                  <a:schemeClr val="bg1"/>
                </a:solidFill>
              </a:rPr>
              <a:t> κ.ά. Συνεπώς η δημιουργικότητα κινείται μέσα σ’ ένα ακαθόριστο σχέδιο και μπορεί να αξιολογηθεί μέσα από διαφορετικές διαδικασίες. </a:t>
            </a:r>
          </a:p>
          <a:p>
            <a:r>
              <a:rPr lang="el-GR" sz="2800" dirty="0" smtClean="0">
                <a:solidFill>
                  <a:schemeClr val="bg1"/>
                </a:solidFill>
              </a:rPr>
              <a:t>Ακόμη, πολλοί υποστηρίζουν ότι η δημιουργικότητα μπορεί να αντιμετωπιστεί και ως μια διαδικασία με την οποία ενεργοποιούνται νέες πρωτότυπες αλλά και χρήσιμες ιδέες, οι οποίες βοηθούν στην αντιμετώπιση καθημερινών προβλημάτων και προκλήσεων.</a:t>
            </a:r>
            <a:endParaRPr lang="el-GR" sz="2800" dirty="0">
              <a:solidFill>
                <a:schemeClr val="bg1"/>
              </a:solidFill>
            </a:endParaRPr>
          </a:p>
        </p:txBody>
      </p:sp>
      <p:sp>
        <p:nvSpPr>
          <p:cNvPr id="3" name="2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274638"/>
            <a:ext cx="8568952" cy="1143000"/>
          </a:xfrm>
        </p:spPr>
        <p:txBody>
          <a:bodyPr>
            <a:noAutofit/>
          </a:bodyPr>
          <a:lstStyle/>
          <a:p>
            <a:r>
              <a:rPr lang="el-GR" sz="2400" dirty="0" smtClean="0">
                <a:solidFill>
                  <a:schemeClr val="bg1"/>
                </a:solidFill>
              </a:rPr>
              <a:t>Ιστορική αναδρομή: Η ανίχνευση του τρόπου με τον οποίο η επιστήμη αντιμετώπιζε παλαιότερα και συνεχίζει να αντιμετωπίζει, την έννοια της δημιουργικότητας.</a:t>
            </a:r>
            <a:endParaRPr lang="el-GR" sz="2400" dirty="0">
              <a:solidFill>
                <a:schemeClr val="bg1"/>
              </a:solidFill>
            </a:endParaRPr>
          </a:p>
        </p:txBody>
      </p:sp>
      <p:sp>
        <p:nvSpPr>
          <p:cNvPr id="3" name="2 - Θέση περιεχομένου"/>
          <p:cNvSpPr>
            <a:spLocks noGrp="1"/>
          </p:cNvSpPr>
          <p:nvPr>
            <p:ph idx="1"/>
          </p:nvPr>
        </p:nvSpPr>
        <p:spPr>
          <a:xfrm>
            <a:off x="179512" y="1600200"/>
            <a:ext cx="8784976" cy="4997152"/>
          </a:xfrm>
        </p:spPr>
        <p:txBody>
          <a:bodyPr>
            <a:normAutofit lnSpcReduction="10000"/>
          </a:bodyPr>
          <a:lstStyle/>
          <a:p>
            <a:pPr>
              <a:buNone/>
            </a:pPr>
            <a:r>
              <a:rPr lang="el-GR" dirty="0" smtClean="0">
                <a:solidFill>
                  <a:schemeClr val="bg1"/>
                </a:solidFill>
              </a:rPr>
              <a:t>Αποτελεί τόσο </a:t>
            </a:r>
            <a:r>
              <a:rPr lang="el-GR" dirty="0" smtClean="0">
                <a:solidFill>
                  <a:srgbClr val="FFFF00"/>
                </a:solidFill>
              </a:rPr>
              <a:t>αντικείμενο της ψυχολογικής έρευνας </a:t>
            </a:r>
            <a:r>
              <a:rPr lang="el-GR" dirty="0" smtClean="0">
                <a:solidFill>
                  <a:schemeClr val="bg1"/>
                </a:solidFill>
              </a:rPr>
              <a:t>όσο και </a:t>
            </a:r>
            <a:r>
              <a:rPr lang="el-GR" dirty="0" smtClean="0">
                <a:solidFill>
                  <a:srgbClr val="FFFF00"/>
                </a:solidFill>
              </a:rPr>
              <a:t>αντικείμενο της παιδαγωγικής πράξης</a:t>
            </a:r>
            <a:r>
              <a:rPr lang="el-GR" dirty="0" smtClean="0">
                <a:solidFill>
                  <a:schemeClr val="bg1"/>
                </a:solidFill>
              </a:rPr>
              <a:t>. </a:t>
            </a:r>
          </a:p>
          <a:p>
            <a:pPr>
              <a:buNone/>
            </a:pPr>
            <a:r>
              <a:rPr lang="el-GR" dirty="0" err="1" smtClean="0">
                <a:solidFill>
                  <a:schemeClr val="bg1"/>
                </a:solidFill>
              </a:rPr>
              <a:t>Guilford</a:t>
            </a:r>
            <a:r>
              <a:rPr lang="el-GR" dirty="0" smtClean="0">
                <a:solidFill>
                  <a:schemeClr val="bg1"/>
                </a:solidFill>
              </a:rPr>
              <a:t>, </a:t>
            </a:r>
            <a:r>
              <a:rPr lang="el-GR" i="1" dirty="0" smtClean="0">
                <a:solidFill>
                  <a:schemeClr val="bg1"/>
                </a:solidFill>
              </a:rPr>
              <a:t>«η δημιουργικότητα καλύπτει τις πιο χαρακτηριστικές ικανότητες των δημιουργικών ατόμων, που καθορίζουν την πιθανότητα για ένα άτομο να εκφράσει μια δημιουργική συμπεριφορά, η οποία να εκδηλώνεται με εφευρετικότητα, σύνθεση και σχεδιασμό».</a:t>
            </a:r>
            <a:r>
              <a:rPr lang="el-GR" dirty="0" smtClean="0">
                <a:solidFill>
                  <a:schemeClr val="bg1"/>
                </a:solidFill>
              </a:rPr>
              <a:t> (</a:t>
            </a:r>
            <a:r>
              <a:rPr lang="el-GR" dirty="0" err="1" smtClean="0">
                <a:solidFill>
                  <a:schemeClr val="bg1"/>
                </a:solidFill>
              </a:rPr>
              <a:t>Jaoui</a:t>
            </a:r>
            <a:r>
              <a:rPr lang="el-GR" dirty="0" smtClean="0">
                <a:solidFill>
                  <a:schemeClr val="bg1"/>
                </a:solidFill>
              </a:rPr>
              <a:t>, H. 1975).</a:t>
            </a: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79512" y="620688"/>
            <a:ext cx="8496944" cy="5262979"/>
          </a:xfrm>
          <a:prstGeom prst="rect">
            <a:avLst/>
          </a:prstGeom>
        </p:spPr>
        <p:txBody>
          <a:bodyPr wrap="square">
            <a:spAutoFit/>
          </a:bodyPr>
          <a:lstStyle/>
          <a:p>
            <a:r>
              <a:rPr lang="el-GR" sz="2800" dirty="0" smtClean="0">
                <a:solidFill>
                  <a:schemeClr val="bg1"/>
                </a:solidFill>
              </a:rPr>
              <a:t>«Συνιστά ορισμένο </a:t>
            </a:r>
            <a:r>
              <a:rPr lang="el-GR" sz="2800" u="sng" dirty="0" smtClean="0">
                <a:solidFill>
                  <a:schemeClr val="bg1"/>
                </a:solidFill>
              </a:rPr>
              <a:t>τρόπο συμπεριφοράς </a:t>
            </a:r>
            <a:r>
              <a:rPr lang="el-GR" sz="2800" dirty="0" smtClean="0">
                <a:solidFill>
                  <a:schemeClr val="bg1"/>
                </a:solidFill>
              </a:rPr>
              <a:t>απέναντι στα προβλήματα. </a:t>
            </a:r>
          </a:p>
          <a:p>
            <a:r>
              <a:rPr lang="el-GR" sz="2800" dirty="0" smtClean="0">
                <a:solidFill>
                  <a:schemeClr val="bg1"/>
                </a:solidFill>
              </a:rPr>
              <a:t>Αυτή η συμπεριφορά φαίνεται να είναι συνδεδεμένη με ορισμένα </a:t>
            </a:r>
            <a:r>
              <a:rPr lang="el-GR" sz="2800" u="sng" dirty="0" smtClean="0">
                <a:solidFill>
                  <a:schemeClr val="bg1"/>
                </a:solidFill>
              </a:rPr>
              <a:t>χαρακτηριστικά της προσωπικότητας</a:t>
            </a:r>
            <a:r>
              <a:rPr lang="el-GR" sz="2800" dirty="0" smtClean="0">
                <a:solidFill>
                  <a:schemeClr val="bg1"/>
                </a:solidFill>
              </a:rPr>
              <a:t>. </a:t>
            </a:r>
          </a:p>
          <a:p>
            <a:r>
              <a:rPr lang="el-GR" sz="2800" dirty="0" smtClean="0">
                <a:solidFill>
                  <a:schemeClr val="bg1"/>
                </a:solidFill>
              </a:rPr>
              <a:t>Αυτά τα χαρακτηριστικά πιθανολογούν εάν και πώς θα εκδηλωθεί η συμπεριφορά. </a:t>
            </a:r>
          </a:p>
          <a:p>
            <a:r>
              <a:rPr lang="el-GR" sz="2800" dirty="0" smtClean="0">
                <a:solidFill>
                  <a:schemeClr val="bg1"/>
                </a:solidFill>
              </a:rPr>
              <a:t>Η δημιουργικότητα αφορά όλα τα άτομα και δεν αποτελεί σπάνιο φαινόμενο μόνο των προικισμένων ατόμων. </a:t>
            </a:r>
          </a:p>
          <a:p>
            <a:r>
              <a:rPr lang="el-GR" sz="2800" dirty="0" smtClean="0">
                <a:solidFill>
                  <a:schemeClr val="bg1"/>
                </a:solidFill>
              </a:rPr>
              <a:t>Η διαφοροποίηση μεταξύ των ατόμων είναι ποσοτική, θέμα διαβάθμισης, και όχι ποιοτική.» (</a:t>
            </a:r>
            <a:r>
              <a:rPr lang="el-GR" sz="2800" dirty="0" err="1" smtClean="0">
                <a:solidFill>
                  <a:schemeClr val="bg1"/>
                </a:solidFill>
              </a:rPr>
              <a:t>Ξανθάκου</a:t>
            </a:r>
            <a:r>
              <a:rPr lang="el-GR" sz="2800" dirty="0" smtClean="0">
                <a:solidFill>
                  <a:schemeClr val="bg1"/>
                </a:solidFill>
              </a:rPr>
              <a:t> Γ., σ.29, 1998) </a:t>
            </a:r>
            <a:endParaRPr lang="el-GR" sz="2800"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260648"/>
            <a:ext cx="8892480" cy="5509200"/>
          </a:xfrm>
          <a:prstGeom prst="rect">
            <a:avLst/>
          </a:prstGeom>
        </p:spPr>
        <p:txBody>
          <a:bodyPr wrap="square">
            <a:spAutoFit/>
          </a:bodyPr>
          <a:lstStyle/>
          <a:p>
            <a:r>
              <a:rPr lang="el-GR" sz="2800" dirty="0" smtClean="0">
                <a:solidFill>
                  <a:schemeClr val="bg1"/>
                </a:solidFill>
              </a:rPr>
              <a:t>Ο </a:t>
            </a:r>
            <a:r>
              <a:rPr lang="el-GR" sz="2800" dirty="0" err="1" smtClean="0">
                <a:solidFill>
                  <a:schemeClr val="bg1"/>
                </a:solidFill>
              </a:rPr>
              <a:t>Getzels</a:t>
            </a:r>
            <a:r>
              <a:rPr lang="el-GR" sz="2800" dirty="0" smtClean="0">
                <a:solidFill>
                  <a:schemeClr val="bg1"/>
                </a:solidFill>
              </a:rPr>
              <a:t> και </a:t>
            </a:r>
            <a:r>
              <a:rPr lang="el-GR" sz="2800" dirty="0" err="1" smtClean="0">
                <a:solidFill>
                  <a:schemeClr val="bg1"/>
                </a:solidFill>
              </a:rPr>
              <a:t>Jackson</a:t>
            </a:r>
            <a:r>
              <a:rPr lang="el-GR" sz="2800" dirty="0" smtClean="0">
                <a:solidFill>
                  <a:schemeClr val="bg1"/>
                </a:solidFill>
              </a:rPr>
              <a:t> (1962) ορίζουν τη δημιουργικότητα ως το συνδυασμό των στοιχείων εκείνων που θεωρούνται </a:t>
            </a:r>
            <a:r>
              <a:rPr lang="el-GR" sz="2800" u="sng" dirty="0" smtClean="0">
                <a:solidFill>
                  <a:schemeClr val="bg1"/>
                </a:solidFill>
              </a:rPr>
              <a:t>πρωτότυπα και διαφορετικά</a:t>
            </a:r>
            <a:r>
              <a:rPr lang="el-GR" sz="2800" dirty="0" smtClean="0">
                <a:solidFill>
                  <a:schemeClr val="bg1"/>
                </a:solidFill>
              </a:rPr>
              <a:t>. Επισημαίνουν ότι η δημιουργικότητα είναι μια από τις πιο πολύτιμες ανθρώπινες δυνατότητες, αλλά δύσκολη η</a:t>
            </a:r>
          </a:p>
          <a:p>
            <a:r>
              <a:rPr lang="el-GR" sz="2800" dirty="0" smtClean="0">
                <a:solidFill>
                  <a:schemeClr val="bg1"/>
                </a:solidFill>
              </a:rPr>
              <a:t>συστηματική της εξέταση. </a:t>
            </a:r>
          </a:p>
          <a:p>
            <a:r>
              <a:rPr lang="el-GR" sz="2800" dirty="0" smtClean="0">
                <a:solidFill>
                  <a:schemeClr val="bg1"/>
                </a:solidFill>
              </a:rPr>
              <a:t>Έτσι, ορισμένοι ψυχολόγοι διακρίνουν ως </a:t>
            </a:r>
            <a:r>
              <a:rPr lang="el-GR" sz="2800" u="sng" dirty="0" smtClean="0">
                <a:solidFill>
                  <a:srgbClr val="FFFF00"/>
                </a:solidFill>
              </a:rPr>
              <a:t>ποιοτικά στοιχεία </a:t>
            </a:r>
            <a:r>
              <a:rPr lang="el-GR" sz="2800" dirty="0" smtClean="0">
                <a:solidFill>
                  <a:srgbClr val="FFFF00"/>
                </a:solidFill>
              </a:rPr>
              <a:t>της δημιουργικότητας</a:t>
            </a:r>
            <a:r>
              <a:rPr lang="el-GR" sz="2800" dirty="0" smtClean="0">
                <a:solidFill>
                  <a:schemeClr val="bg1"/>
                </a:solidFill>
              </a:rPr>
              <a:t>: </a:t>
            </a:r>
          </a:p>
          <a:p>
            <a:r>
              <a:rPr lang="el-GR" sz="2800" dirty="0" smtClean="0">
                <a:solidFill>
                  <a:schemeClr val="bg1"/>
                </a:solidFill>
              </a:rPr>
              <a:t>• </a:t>
            </a:r>
            <a:r>
              <a:rPr lang="el-GR" sz="3200" dirty="0" smtClean="0">
                <a:solidFill>
                  <a:schemeClr val="bg1"/>
                </a:solidFill>
              </a:rPr>
              <a:t>την ευκαμψία της σκέψης</a:t>
            </a:r>
          </a:p>
          <a:p>
            <a:r>
              <a:rPr lang="el-GR" sz="3200" dirty="0" smtClean="0">
                <a:solidFill>
                  <a:schemeClr val="bg1"/>
                </a:solidFill>
              </a:rPr>
              <a:t>• την πρωτοτυπία της ιδέας</a:t>
            </a:r>
          </a:p>
          <a:p>
            <a:r>
              <a:rPr lang="el-GR" sz="3200" dirty="0" smtClean="0">
                <a:solidFill>
                  <a:schemeClr val="bg1"/>
                </a:solidFill>
              </a:rPr>
              <a:t>• την ικανότητα να σκέφτεται κάποιος διαφορετικά</a:t>
            </a:r>
          </a:p>
          <a:p>
            <a:r>
              <a:rPr lang="el-GR" sz="3200" dirty="0" smtClean="0">
                <a:solidFill>
                  <a:schemeClr val="bg1"/>
                </a:solidFill>
              </a:rPr>
              <a:t>• τον τρόπο επίλυσης των προβλημάτων.</a:t>
            </a:r>
            <a:endParaRPr lang="el-GR" sz="3200" dirty="0">
              <a:solidFill>
                <a:schemeClr val="bg1"/>
              </a:solidFill>
            </a:endParaRPr>
          </a:p>
        </p:txBody>
      </p:sp>
      <p:sp>
        <p:nvSpPr>
          <p:cNvPr id="3" name="2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5324535"/>
          </a:xfrm>
          <a:prstGeom prst="rect">
            <a:avLst/>
          </a:prstGeom>
        </p:spPr>
        <p:txBody>
          <a:bodyPr wrap="square">
            <a:spAutoFit/>
          </a:bodyPr>
          <a:lstStyle/>
          <a:p>
            <a:r>
              <a:rPr lang="el-GR" sz="2000" dirty="0" err="1" smtClean="0">
                <a:solidFill>
                  <a:schemeClr val="bg1"/>
                </a:solidFill>
              </a:rPr>
              <a:t>Einstein</a:t>
            </a:r>
            <a:r>
              <a:rPr lang="el-GR" sz="2000" dirty="0" smtClean="0">
                <a:solidFill>
                  <a:schemeClr val="bg1"/>
                </a:solidFill>
              </a:rPr>
              <a:t>, </a:t>
            </a:r>
            <a:r>
              <a:rPr lang="el-GR" sz="2000" dirty="0" err="1" smtClean="0">
                <a:solidFill>
                  <a:schemeClr val="bg1"/>
                </a:solidFill>
              </a:rPr>
              <a:t>υποστηρίζε</a:t>
            </a:r>
            <a:r>
              <a:rPr lang="el-GR" sz="2000" dirty="0" smtClean="0">
                <a:solidFill>
                  <a:schemeClr val="bg1"/>
                </a:solidFill>
              </a:rPr>
              <a:t> ότι η διατύπωση ενός προβλήματος είναι πιο σημαντική από την επίλυσή του. </a:t>
            </a:r>
          </a:p>
          <a:p>
            <a:r>
              <a:rPr lang="el-GR" sz="2000" dirty="0" smtClean="0">
                <a:solidFill>
                  <a:schemeClr val="bg1"/>
                </a:solidFill>
              </a:rPr>
              <a:t>Ο </a:t>
            </a:r>
            <a:r>
              <a:rPr lang="el-GR" sz="2000" dirty="0" err="1" smtClean="0">
                <a:solidFill>
                  <a:schemeClr val="bg1"/>
                </a:solidFill>
              </a:rPr>
              <a:t>Piaget</a:t>
            </a:r>
            <a:r>
              <a:rPr lang="el-GR" sz="2000" dirty="0" smtClean="0">
                <a:solidFill>
                  <a:schemeClr val="bg1"/>
                </a:solidFill>
              </a:rPr>
              <a:t> (1960), ορίζει τη δημιουργικότητα σαν μια διαδικασία επίλυσης προβλημάτων, εύρεσης προβλημάτων, εξερεύνησης, πειραματισμού, μια πνευματική ενέργεια που συνεπάγεται σεβασμό και μελετημένη λήψη αποφάσεων. </a:t>
            </a:r>
          </a:p>
          <a:p>
            <a:r>
              <a:rPr lang="el-GR" sz="2000" dirty="0" smtClean="0">
                <a:solidFill>
                  <a:schemeClr val="bg1"/>
                </a:solidFill>
              </a:rPr>
              <a:t>Ο </a:t>
            </a:r>
            <a:r>
              <a:rPr lang="el-GR" sz="2000" dirty="0" err="1" smtClean="0">
                <a:solidFill>
                  <a:schemeClr val="bg1"/>
                </a:solidFill>
              </a:rPr>
              <a:t>Torrance</a:t>
            </a:r>
            <a:r>
              <a:rPr lang="el-GR" sz="2000" dirty="0" smtClean="0">
                <a:solidFill>
                  <a:schemeClr val="bg1"/>
                </a:solidFill>
              </a:rPr>
              <a:t> (1966) ταυτίζει τη δημιουργικότητα με την ικανότητα που διαθέτει το άτομο να αντιμετωπίζει τα διάφορα προβλήματα, με ευαισθησία και πρωτοτυπία αλλά και με μεθοδικότητα και ηρεμία. </a:t>
            </a:r>
          </a:p>
          <a:p>
            <a:r>
              <a:rPr lang="el-GR" sz="2000" dirty="0" smtClean="0">
                <a:solidFill>
                  <a:schemeClr val="bg1"/>
                </a:solidFill>
              </a:rPr>
              <a:t>Η δημιουργικότητα κατά τους </a:t>
            </a:r>
            <a:r>
              <a:rPr lang="el-GR" sz="2000" dirty="0" err="1" smtClean="0">
                <a:solidFill>
                  <a:schemeClr val="bg1"/>
                </a:solidFill>
              </a:rPr>
              <a:t>Lee</a:t>
            </a:r>
            <a:r>
              <a:rPr lang="el-GR" sz="2000" dirty="0" smtClean="0">
                <a:solidFill>
                  <a:schemeClr val="bg1"/>
                </a:solidFill>
              </a:rPr>
              <a:t>, </a:t>
            </a:r>
            <a:r>
              <a:rPr lang="el-GR" sz="2000" dirty="0" err="1" smtClean="0">
                <a:solidFill>
                  <a:schemeClr val="bg1"/>
                </a:solidFill>
              </a:rPr>
              <a:t>Webberlen</a:t>
            </a:r>
            <a:r>
              <a:rPr lang="el-GR" sz="2000" dirty="0" smtClean="0">
                <a:solidFill>
                  <a:schemeClr val="bg1"/>
                </a:solidFill>
              </a:rPr>
              <a:t> και </a:t>
            </a:r>
            <a:r>
              <a:rPr lang="el-GR" sz="2000" dirty="0" err="1" smtClean="0">
                <a:solidFill>
                  <a:schemeClr val="bg1"/>
                </a:solidFill>
              </a:rPr>
              <a:t>Litt</a:t>
            </a:r>
            <a:r>
              <a:rPr lang="el-GR" sz="2000" dirty="0" smtClean="0">
                <a:solidFill>
                  <a:schemeClr val="bg1"/>
                </a:solidFill>
              </a:rPr>
              <a:t> (1987) είναι ένα </a:t>
            </a:r>
            <a:r>
              <a:rPr lang="el-GR" sz="2000" dirty="0" err="1" smtClean="0">
                <a:solidFill>
                  <a:schemeClr val="bg1"/>
                </a:solidFill>
              </a:rPr>
              <a:t>πολύπλευροφαινόμενο</a:t>
            </a:r>
            <a:r>
              <a:rPr lang="el-GR" sz="2000" dirty="0" smtClean="0">
                <a:solidFill>
                  <a:schemeClr val="bg1"/>
                </a:solidFill>
              </a:rPr>
              <a:t> και κάθε ζήτημα το οποίο ανακύπτει αντιμετωπίζεται μέσα από διαφορετικές διαδικασίες. </a:t>
            </a:r>
          </a:p>
          <a:p>
            <a:r>
              <a:rPr lang="el-GR" sz="2000" dirty="0" smtClean="0">
                <a:solidFill>
                  <a:schemeClr val="bg1"/>
                </a:solidFill>
              </a:rPr>
              <a:t>Οφείλουμε να καταθέσουμε και την άποψη του </a:t>
            </a:r>
            <a:r>
              <a:rPr lang="el-GR" sz="2000" dirty="0" err="1" smtClean="0">
                <a:solidFill>
                  <a:schemeClr val="bg1"/>
                </a:solidFill>
              </a:rPr>
              <a:t>Bruner</a:t>
            </a:r>
            <a:r>
              <a:rPr lang="el-GR" sz="2000" dirty="0" smtClean="0">
                <a:solidFill>
                  <a:schemeClr val="bg1"/>
                </a:solidFill>
              </a:rPr>
              <a:t> (1962) που προσδιορίζει τη δημιουργικότητα ως μια ενέργεια από την οποία προκύπτει μια ξεχωριστή και αποτελεσματική έκπληξη (</a:t>
            </a:r>
            <a:r>
              <a:rPr lang="el-GR" sz="2000" dirty="0" err="1" smtClean="0">
                <a:solidFill>
                  <a:schemeClr val="bg1"/>
                </a:solidFill>
              </a:rPr>
              <a:t>effective</a:t>
            </a:r>
            <a:r>
              <a:rPr lang="el-GR" sz="2000" dirty="0" smtClean="0">
                <a:solidFill>
                  <a:schemeClr val="bg1"/>
                </a:solidFill>
              </a:rPr>
              <a:t> </a:t>
            </a:r>
            <a:r>
              <a:rPr lang="el-GR" sz="2000" dirty="0" err="1" smtClean="0">
                <a:solidFill>
                  <a:schemeClr val="bg1"/>
                </a:solidFill>
              </a:rPr>
              <a:t>surprise</a:t>
            </a:r>
            <a:r>
              <a:rPr lang="el-GR" sz="2000" dirty="0" smtClean="0">
                <a:solidFill>
                  <a:schemeClr val="bg1"/>
                </a:solidFill>
              </a:rPr>
              <a:t>). </a:t>
            </a:r>
          </a:p>
          <a:p>
            <a:r>
              <a:rPr lang="el-GR" sz="2000" dirty="0" smtClean="0">
                <a:solidFill>
                  <a:schemeClr val="bg1"/>
                </a:solidFill>
              </a:rPr>
              <a:t>O </a:t>
            </a:r>
            <a:r>
              <a:rPr lang="el-GR" sz="2000" dirty="0" err="1" smtClean="0">
                <a:solidFill>
                  <a:schemeClr val="bg1"/>
                </a:solidFill>
              </a:rPr>
              <a:t>Freud</a:t>
            </a:r>
            <a:r>
              <a:rPr lang="el-GR" sz="2000" dirty="0" smtClean="0">
                <a:solidFill>
                  <a:schemeClr val="bg1"/>
                </a:solidFill>
              </a:rPr>
              <a:t> (1972) ορίζει τη δημιουργικότητα ως μια ενστικτώδη ορμή που αποσκοπεί στη δημιουργία αλλά τη συσχετίζει και με την ορμή της καταστροφής.</a:t>
            </a:r>
          </a:p>
          <a:p>
            <a:endParaRPr lang="el-GR" sz="2000" dirty="0">
              <a:solidFill>
                <a:schemeClr val="bg1"/>
              </a:solidFill>
            </a:endParaRPr>
          </a:p>
        </p:txBody>
      </p:sp>
      <p:sp>
        <p:nvSpPr>
          <p:cNvPr id="3" name="2 - Ορθογώνιο"/>
          <p:cNvSpPr/>
          <p:nvPr/>
        </p:nvSpPr>
        <p:spPr>
          <a:xfrm>
            <a:off x="827584" y="5445224"/>
            <a:ext cx="7416824" cy="923330"/>
          </a:xfrm>
          <a:prstGeom prst="rect">
            <a:avLst/>
          </a:prstGeom>
        </p:spPr>
        <p:txBody>
          <a:bodyPr wrap="square">
            <a:spAutoFit/>
          </a:bodyPr>
          <a:lstStyle/>
          <a:p>
            <a:r>
              <a:rPr lang="el-GR" dirty="0" smtClean="0">
                <a:solidFill>
                  <a:srgbClr val="FFFF00"/>
                </a:solidFill>
              </a:rPr>
              <a:t>«Δημιουργική σκέψη είναι η ικανότητα του ανθρώπινου νου να αναζητεί και να βρίσκει πολλές πρωτότυπες - καινοτόμες εναλλακτικές, για την επίλυση των διαφόρων προβλημάτων, ιδέες – λύσεις» (Παρασκευόπουλος 2004, σ.5). </a:t>
            </a:r>
            <a:endParaRPr lang="el-GR" dirty="0">
              <a:solidFill>
                <a:srgbClr val="FFFF00"/>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323528" y="260648"/>
            <a:ext cx="8280920" cy="6247864"/>
          </a:xfrm>
          <a:prstGeom prst="rect">
            <a:avLst/>
          </a:prstGeom>
        </p:spPr>
        <p:txBody>
          <a:bodyPr wrap="square">
            <a:spAutoFit/>
          </a:bodyPr>
          <a:lstStyle/>
          <a:p>
            <a:r>
              <a:rPr lang="el-GR" sz="2000" b="1" dirty="0" smtClean="0">
                <a:solidFill>
                  <a:srgbClr val="FFFF00"/>
                </a:solidFill>
              </a:rPr>
              <a:t>Δραστηριότητες για εμπέδωση και επέκταση της γνώσης</a:t>
            </a:r>
          </a:p>
          <a:p>
            <a:r>
              <a:rPr lang="el-GR" sz="2000" b="1" dirty="0" smtClean="0">
                <a:solidFill>
                  <a:srgbClr val="FFFF00"/>
                </a:solidFill>
              </a:rPr>
              <a:t>1. Ποια δυσφορία εξέφρασε ο </a:t>
            </a:r>
            <a:r>
              <a:rPr lang="el-GR" sz="2000" b="1" dirty="0" err="1" smtClean="0">
                <a:solidFill>
                  <a:srgbClr val="FFFF00"/>
                </a:solidFill>
              </a:rPr>
              <a:t>Guilford</a:t>
            </a:r>
            <a:r>
              <a:rPr lang="el-GR" sz="2000" b="1" dirty="0" smtClean="0">
                <a:solidFill>
                  <a:srgbClr val="FFFF00"/>
                </a:solidFill>
              </a:rPr>
              <a:t> που είναι γνωστή σαν «αμερικανική πρόκληση»; </a:t>
            </a:r>
          </a:p>
          <a:p>
            <a:r>
              <a:rPr lang="el-GR" sz="2000" b="1" dirty="0" smtClean="0">
                <a:solidFill>
                  <a:srgbClr val="FFFF00"/>
                </a:solidFill>
              </a:rPr>
              <a:t>2. Πολλοί αντιμετωπίζουν τη δημιουργική σκέψη σαν θείο δώρο. Σχολιάστε την άποψη</a:t>
            </a:r>
          </a:p>
          <a:p>
            <a:r>
              <a:rPr lang="el-GR" sz="2000" b="1" dirty="0" smtClean="0">
                <a:solidFill>
                  <a:srgbClr val="FFFF00"/>
                </a:solidFill>
              </a:rPr>
              <a:t>αυτή και καταθέστε την προσωπική σας θέση. </a:t>
            </a:r>
          </a:p>
          <a:p>
            <a:r>
              <a:rPr lang="el-GR" sz="2000" b="1" dirty="0" smtClean="0">
                <a:solidFill>
                  <a:srgbClr val="FFFF00"/>
                </a:solidFill>
              </a:rPr>
              <a:t>3. Τι άλλαξε με την παρέμβαση του </a:t>
            </a:r>
            <a:r>
              <a:rPr lang="el-GR" sz="2000" b="1" dirty="0" err="1" smtClean="0">
                <a:solidFill>
                  <a:srgbClr val="FFFF00"/>
                </a:solidFill>
              </a:rPr>
              <a:t>Guilford</a:t>
            </a:r>
            <a:r>
              <a:rPr lang="el-GR" sz="2000" b="1" dirty="0" smtClean="0">
                <a:solidFill>
                  <a:srgbClr val="FFFF00"/>
                </a:solidFill>
              </a:rPr>
              <a:t> στον τομέα της δημιουργικότητας; </a:t>
            </a:r>
          </a:p>
          <a:p>
            <a:r>
              <a:rPr lang="el-GR" sz="2000" b="1" dirty="0" smtClean="0">
                <a:solidFill>
                  <a:srgbClr val="FFFF00"/>
                </a:solidFill>
              </a:rPr>
              <a:t>4. Πώς ορίζουν τη δημιουργικότητα οι </a:t>
            </a:r>
            <a:r>
              <a:rPr lang="el-GR" sz="2000" b="1" dirty="0" err="1" smtClean="0">
                <a:solidFill>
                  <a:srgbClr val="FFFF00"/>
                </a:solidFill>
              </a:rPr>
              <a:t>Getzels</a:t>
            </a:r>
            <a:r>
              <a:rPr lang="el-GR" sz="2000" b="1" dirty="0" smtClean="0">
                <a:solidFill>
                  <a:srgbClr val="FFFF00"/>
                </a:solidFill>
              </a:rPr>
              <a:t> και </a:t>
            </a:r>
            <a:r>
              <a:rPr lang="el-GR" sz="2000" b="1" dirty="0" err="1" smtClean="0">
                <a:solidFill>
                  <a:srgbClr val="FFFF00"/>
                </a:solidFill>
              </a:rPr>
              <a:t>Jackson</a:t>
            </a:r>
            <a:r>
              <a:rPr lang="el-GR" sz="2000" b="1" dirty="0" smtClean="0">
                <a:solidFill>
                  <a:srgbClr val="FFFF00"/>
                </a:solidFill>
              </a:rPr>
              <a:t>; </a:t>
            </a:r>
          </a:p>
          <a:p>
            <a:r>
              <a:rPr lang="el-GR" sz="2000" b="1" dirty="0" smtClean="0">
                <a:solidFill>
                  <a:srgbClr val="FFFF00"/>
                </a:solidFill>
              </a:rPr>
              <a:t>5. Πώς ορίζει τη δημιουργικότητα ο </a:t>
            </a:r>
            <a:r>
              <a:rPr lang="el-GR" sz="2000" b="1" dirty="0" err="1" smtClean="0">
                <a:solidFill>
                  <a:srgbClr val="FFFF00"/>
                </a:solidFill>
              </a:rPr>
              <a:t>Guilford</a:t>
            </a:r>
            <a:r>
              <a:rPr lang="el-GR" sz="2000" b="1" dirty="0" smtClean="0">
                <a:solidFill>
                  <a:srgbClr val="FFFF00"/>
                </a:solidFill>
              </a:rPr>
              <a:t>; </a:t>
            </a:r>
          </a:p>
          <a:p>
            <a:r>
              <a:rPr lang="el-GR" sz="2000" b="1" dirty="0" smtClean="0">
                <a:solidFill>
                  <a:srgbClr val="FFFF00"/>
                </a:solidFill>
              </a:rPr>
              <a:t>6. Πώς ορίζει τη δημιουργικότητα ο </a:t>
            </a:r>
            <a:r>
              <a:rPr lang="el-GR" sz="2000" b="1" dirty="0" err="1" smtClean="0">
                <a:solidFill>
                  <a:srgbClr val="FFFF00"/>
                </a:solidFill>
              </a:rPr>
              <a:t>Piaget</a:t>
            </a:r>
            <a:r>
              <a:rPr lang="el-GR" sz="2000" b="1" dirty="0" smtClean="0">
                <a:solidFill>
                  <a:srgbClr val="FFFF00"/>
                </a:solidFill>
              </a:rPr>
              <a:t>; </a:t>
            </a:r>
          </a:p>
          <a:p>
            <a:r>
              <a:rPr lang="el-GR" sz="2000" b="1" dirty="0" smtClean="0">
                <a:solidFill>
                  <a:srgbClr val="FFFF00"/>
                </a:solidFill>
              </a:rPr>
              <a:t>7. Πώς ορίζει τη δημιουργικότητα ο </a:t>
            </a:r>
            <a:r>
              <a:rPr lang="el-GR" sz="2000" b="1" dirty="0" err="1" smtClean="0">
                <a:solidFill>
                  <a:srgbClr val="FFFF00"/>
                </a:solidFill>
              </a:rPr>
              <a:t>Βruner</a:t>
            </a:r>
            <a:r>
              <a:rPr lang="el-GR" sz="2000" b="1" dirty="0" smtClean="0">
                <a:solidFill>
                  <a:srgbClr val="FFFF00"/>
                </a:solidFill>
              </a:rPr>
              <a:t>: </a:t>
            </a:r>
          </a:p>
          <a:p>
            <a:r>
              <a:rPr lang="el-GR" sz="2000" b="1" dirty="0" smtClean="0">
                <a:solidFill>
                  <a:srgbClr val="FFFF00"/>
                </a:solidFill>
              </a:rPr>
              <a:t>8. Εσείς πώς θα ορίζατε τη δημιουργικότητα; </a:t>
            </a:r>
          </a:p>
          <a:p>
            <a:r>
              <a:rPr lang="el-GR" sz="2000" b="1" dirty="0" smtClean="0">
                <a:solidFill>
                  <a:srgbClr val="FFFF00"/>
                </a:solidFill>
              </a:rPr>
              <a:t>9. Μπορείτε να αναπτύξετε την παραδοσιακή άποψη για τη δημιουργικότητα; </a:t>
            </a:r>
          </a:p>
          <a:p>
            <a:r>
              <a:rPr lang="el-GR" sz="2000" b="1" dirty="0" smtClean="0">
                <a:solidFill>
                  <a:srgbClr val="FFFF00"/>
                </a:solidFill>
              </a:rPr>
              <a:t>10. Μπορείτε να αναπτύξετε τη σύγχρονη άποψη για τη δημιουργικότητα; </a:t>
            </a:r>
          </a:p>
          <a:p>
            <a:r>
              <a:rPr lang="el-GR" sz="2000" b="1" dirty="0" smtClean="0">
                <a:solidFill>
                  <a:srgbClr val="FFFF00"/>
                </a:solidFill>
              </a:rPr>
              <a:t>11. Εσείς ποια άποψη υιοθετείτε, την παραδοσιακή ή τη σύγχρονη; Αιτιολογήστε την απάντησή σας. </a:t>
            </a:r>
          </a:p>
          <a:p>
            <a:r>
              <a:rPr lang="el-GR" sz="2000" b="1" dirty="0" smtClean="0">
                <a:solidFill>
                  <a:srgbClr val="FFFF00"/>
                </a:solidFill>
              </a:rPr>
              <a:t>12. Πώς αντιμετωπίζει η επιστημονική κοινότητα στη χώρα μας τη δημιουργικότητα; </a:t>
            </a:r>
            <a:endParaRPr lang="el-GR" sz="2000" b="1" dirty="0">
              <a:solidFill>
                <a:srgbClr val="FFFF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C00000"/>
                </a:solidFill>
              </a:rPr>
              <a:t>1.1.2 Η φύση της δημιουργικότητας</a:t>
            </a:r>
            <a:endParaRPr lang="el-GR" dirty="0">
              <a:solidFill>
                <a:srgbClr val="C00000"/>
              </a:solidFill>
            </a:endParaRPr>
          </a:p>
        </p:txBody>
      </p:sp>
      <p:sp>
        <p:nvSpPr>
          <p:cNvPr id="3" name="2 - Θέση περιεχομένου"/>
          <p:cNvSpPr>
            <a:spLocks noGrp="1"/>
          </p:cNvSpPr>
          <p:nvPr>
            <p:ph idx="1"/>
          </p:nvPr>
        </p:nvSpPr>
        <p:spPr>
          <a:xfrm>
            <a:off x="251520" y="1340768"/>
            <a:ext cx="8640960" cy="5112568"/>
          </a:xfrm>
        </p:spPr>
        <p:style>
          <a:lnRef idx="1">
            <a:schemeClr val="accent5"/>
          </a:lnRef>
          <a:fillRef idx="2">
            <a:schemeClr val="accent5"/>
          </a:fillRef>
          <a:effectRef idx="1">
            <a:schemeClr val="accent5"/>
          </a:effectRef>
          <a:fontRef idx="minor">
            <a:schemeClr val="dk1"/>
          </a:fontRef>
        </p:style>
        <p:txBody>
          <a:bodyPr>
            <a:noAutofit/>
          </a:bodyPr>
          <a:lstStyle/>
          <a:p>
            <a:pPr>
              <a:buNone/>
            </a:pPr>
            <a:r>
              <a:rPr lang="el-GR" sz="2800" dirty="0" smtClean="0">
                <a:solidFill>
                  <a:schemeClr val="bg1">
                    <a:lumMod val="85000"/>
                    <a:lumOff val="15000"/>
                  </a:schemeClr>
                </a:solidFill>
              </a:rPr>
              <a:t>Η δημιουργικότητα αφορά την παρατήρηση γνωστών πραγμάτων, έχει ως αφετηρία προηγούμενες ιδέες – εμπειρίες και η αναζήτηση εκτείνεται σε κάτι νέο ή σε μια διαφορετική αντιμετώπιση. </a:t>
            </a:r>
          </a:p>
          <a:p>
            <a:pPr>
              <a:buNone/>
            </a:pPr>
            <a:r>
              <a:rPr lang="el-GR" sz="2800" dirty="0" smtClean="0">
                <a:solidFill>
                  <a:schemeClr val="bg1">
                    <a:lumMod val="85000"/>
                    <a:lumOff val="15000"/>
                  </a:schemeClr>
                </a:solidFill>
              </a:rPr>
              <a:t>Ανάμεσα </a:t>
            </a:r>
            <a:r>
              <a:rPr lang="el-GR" sz="2800" dirty="0" smtClean="0">
                <a:solidFill>
                  <a:srgbClr val="FFFF00"/>
                </a:solidFill>
              </a:rPr>
              <a:t>στους βασικούς λόγους που ωθούν στη δημιουργικότητα</a:t>
            </a:r>
            <a:r>
              <a:rPr lang="el-GR" sz="2800" dirty="0" smtClean="0">
                <a:solidFill>
                  <a:schemeClr val="bg1">
                    <a:lumMod val="85000"/>
                    <a:lumOff val="15000"/>
                  </a:schemeClr>
                </a:solidFill>
              </a:rPr>
              <a:t>, διακρίνουμε: </a:t>
            </a:r>
          </a:p>
          <a:p>
            <a:pPr>
              <a:buNone/>
            </a:pPr>
            <a:r>
              <a:rPr lang="el-GR" sz="2800" dirty="0" smtClean="0">
                <a:solidFill>
                  <a:schemeClr val="bg1">
                    <a:lumMod val="85000"/>
                    <a:lumOff val="15000"/>
                  </a:schemeClr>
                </a:solidFill>
              </a:rPr>
              <a:t>• </a:t>
            </a:r>
            <a:r>
              <a:rPr lang="el-GR" sz="2800" dirty="0" err="1" smtClean="0">
                <a:solidFill>
                  <a:schemeClr val="bg1">
                    <a:lumMod val="85000"/>
                    <a:lumOff val="15000"/>
                  </a:schemeClr>
                </a:solidFill>
              </a:rPr>
              <a:t>Tην</a:t>
            </a:r>
            <a:r>
              <a:rPr lang="el-GR" sz="2800" dirty="0" smtClean="0">
                <a:solidFill>
                  <a:schemeClr val="bg1">
                    <a:lumMod val="85000"/>
                    <a:lumOff val="15000"/>
                  </a:schemeClr>
                </a:solidFill>
              </a:rPr>
              <a:t> ανάγκη μιας έμφυτης παρόρμησης που ενυπάρχει στον ανθρώπινο νου για κάτι νέο. </a:t>
            </a:r>
          </a:p>
          <a:p>
            <a:pPr>
              <a:buNone/>
            </a:pPr>
            <a:r>
              <a:rPr lang="el-GR" sz="2800" dirty="0" smtClean="0">
                <a:solidFill>
                  <a:schemeClr val="bg1">
                    <a:lumMod val="85000"/>
                    <a:lumOff val="15000"/>
                  </a:schemeClr>
                </a:solidFill>
              </a:rPr>
              <a:t>• </a:t>
            </a:r>
            <a:r>
              <a:rPr lang="el-GR" sz="2800" dirty="0" err="1" smtClean="0">
                <a:solidFill>
                  <a:schemeClr val="bg1">
                    <a:lumMod val="85000"/>
                    <a:lumOff val="15000"/>
                  </a:schemeClr>
                </a:solidFill>
              </a:rPr>
              <a:t>Tην</a:t>
            </a:r>
            <a:r>
              <a:rPr lang="el-GR" sz="2800" dirty="0" smtClean="0">
                <a:solidFill>
                  <a:schemeClr val="bg1">
                    <a:lumMod val="85000"/>
                    <a:lumOff val="15000"/>
                  </a:schemeClr>
                </a:solidFill>
              </a:rPr>
              <a:t> επικοινωνιακή ανάγκη ανταλλαγής ιδεών. </a:t>
            </a:r>
          </a:p>
          <a:p>
            <a:pPr>
              <a:buNone/>
            </a:pPr>
            <a:r>
              <a:rPr lang="el-GR" sz="2800" dirty="0" smtClean="0">
                <a:solidFill>
                  <a:schemeClr val="bg1">
                    <a:lumMod val="85000"/>
                    <a:lumOff val="15000"/>
                  </a:schemeClr>
                </a:solidFill>
              </a:rPr>
              <a:t>• Την ανθρώπινη ανάγκη επίλυσης προβλημάτων και δημιουργίας νέων ιδεών. </a:t>
            </a:r>
            <a:endParaRPr lang="el-GR" sz="2800" dirty="0">
              <a:solidFill>
                <a:schemeClr val="bg1">
                  <a:lumMod val="85000"/>
                  <a:lumOff val="15000"/>
                </a:schemeClr>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a:bodyPr>
          <a:lstStyle/>
          <a:p>
            <a:r>
              <a:rPr lang="el-GR" sz="2800" dirty="0" smtClean="0"/>
              <a:t>Ο ανθρώπινος εγκέφαλος1</a:t>
            </a:r>
            <a:endParaRPr lang="el-GR" sz="2800" dirty="0"/>
          </a:p>
        </p:txBody>
      </p:sp>
      <p:sp>
        <p:nvSpPr>
          <p:cNvPr id="3" name="2 - Θέση περιεχομένου"/>
          <p:cNvSpPr>
            <a:spLocks noGrp="1"/>
          </p:cNvSpPr>
          <p:nvPr>
            <p:ph idx="1"/>
          </p:nvPr>
        </p:nvSpPr>
        <p:spPr>
          <a:xfrm>
            <a:off x="179512" y="980728"/>
            <a:ext cx="8712968" cy="5112567"/>
          </a:xfrm>
        </p:spPr>
        <p:txBody>
          <a:bodyPr>
            <a:normAutofit fontScale="92500" lnSpcReduction="10000"/>
          </a:bodyPr>
          <a:lstStyle/>
          <a:p>
            <a:pPr>
              <a:buNone/>
            </a:pPr>
            <a:r>
              <a:rPr lang="el-GR" dirty="0" smtClean="0"/>
              <a:t>είναι αυτός που διαδραματίζει σημαντικό ρόλο σε κάθε δημιουργία:</a:t>
            </a:r>
          </a:p>
          <a:p>
            <a:pPr>
              <a:buNone/>
            </a:pPr>
            <a:r>
              <a:rPr lang="el-GR" dirty="0" smtClean="0"/>
              <a:t> είτε αυτή συνδέεται με την επιβίωση του ανθρώπου και την κατασκευή των πρώτων εργαλείων,</a:t>
            </a:r>
          </a:p>
          <a:p>
            <a:pPr>
              <a:buNone/>
            </a:pPr>
            <a:r>
              <a:rPr lang="el-GR" dirty="0" smtClean="0"/>
              <a:t> με διανοητικές λειτουργίες, </a:t>
            </a:r>
          </a:p>
          <a:p>
            <a:pPr>
              <a:buNone/>
            </a:pPr>
            <a:r>
              <a:rPr lang="el-GR" dirty="0" smtClean="0"/>
              <a:t>με καλλιτεχνικές δημιουργίες </a:t>
            </a:r>
          </a:p>
          <a:p>
            <a:pPr>
              <a:buNone/>
            </a:pPr>
            <a:r>
              <a:rPr lang="el-GR" dirty="0" smtClean="0"/>
              <a:t>είτε ακόμη με την αντιμετώπιση καθημερινών προβλημάτων του ανθρώπου. </a:t>
            </a:r>
          </a:p>
          <a:p>
            <a:pPr>
              <a:buNone/>
            </a:pPr>
            <a:r>
              <a:rPr lang="el-GR" dirty="0" smtClean="0"/>
              <a:t>Η </a:t>
            </a:r>
            <a:r>
              <a:rPr lang="el-GR" dirty="0" smtClean="0">
                <a:solidFill>
                  <a:srgbClr val="FFFF00"/>
                </a:solidFill>
              </a:rPr>
              <a:t>δημιουργικότητα</a:t>
            </a:r>
            <a:r>
              <a:rPr lang="el-GR" dirty="0" smtClean="0"/>
              <a:t> δεν έχει ως αφετηρία μηδενικές καταστάσεις. </a:t>
            </a:r>
            <a:r>
              <a:rPr lang="el-GR" dirty="0" smtClean="0">
                <a:solidFill>
                  <a:srgbClr val="FFFF00"/>
                </a:solidFill>
              </a:rPr>
              <a:t>Μπορεί να δομηθεί σε προϋπάρχουσες γνώσεις ή και εμπειρίες</a:t>
            </a:r>
            <a:r>
              <a:rPr lang="el-GR" dirty="0" smtClean="0"/>
              <a:t>. </a:t>
            </a:r>
            <a:endParaRPr lang="el-GR" dirty="0"/>
          </a:p>
        </p:txBody>
      </p:sp>
      <p:sp>
        <p:nvSpPr>
          <p:cNvPr id="4" name="3 - Θέση υποσέλιδου"/>
          <p:cNvSpPr>
            <a:spLocks noGrp="1"/>
          </p:cNvSpPr>
          <p:nvPr>
            <p:ph type="ftr" sz="quarter" idx="11"/>
          </p:nvPr>
        </p:nvSpPr>
        <p:spPr>
          <a:xfrm>
            <a:off x="0" y="5517232"/>
            <a:ext cx="9144000" cy="1204243"/>
          </a:xfrm>
        </p:spPr>
        <p:txBody>
          <a:bodyPr/>
          <a:lstStyle/>
          <a:p>
            <a:r>
              <a:rPr lang="el-GR" sz="1400" dirty="0" smtClean="0"/>
              <a:t>Αναστασιάδη </a:t>
            </a:r>
            <a:r>
              <a:rPr lang="el-GR" sz="1400" dirty="0" err="1" smtClean="0"/>
              <a:t>Ντότσικα</a:t>
            </a:r>
            <a:r>
              <a:rPr lang="el-GR" sz="1400" dirty="0" smtClean="0"/>
              <a:t> Ιωάννα</a:t>
            </a:r>
            <a:endParaRPr lang="el-GR"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cdn-ps02.aaweb.gr/wp-content/uploads/2014/09/%CE%9A%CE%B1%CE%BB%CF%8C-%CF%86%CE%B8%CE%B9%CE%BD%CF%8C%CF%80%CF%89%CF%81%CE%BF_2014_.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2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323528" y="260648"/>
            <a:ext cx="8424936" cy="6124754"/>
          </a:xfrm>
          <a:prstGeom prst="rect">
            <a:avLst/>
          </a:prstGeom>
        </p:spPr>
        <p:txBody>
          <a:bodyPr wrap="square">
            <a:spAutoFit/>
          </a:bodyPr>
          <a:lstStyle/>
          <a:p>
            <a:r>
              <a:rPr lang="el-GR" sz="2800" dirty="0" smtClean="0">
                <a:solidFill>
                  <a:schemeClr val="bg1"/>
                </a:solidFill>
              </a:rPr>
              <a:t>Στη φύση της δημιουργικότητας υπάρχει το </a:t>
            </a:r>
            <a:r>
              <a:rPr lang="el-GR" sz="2800" dirty="0" smtClean="0">
                <a:solidFill>
                  <a:srgbClr val="FFFF00"/>
                </a:solidFill>
              </a:rPr>
              <a:t>στοιχείο της φαντασίας</a:t>
            </a:r>
            <a:r>
              <a:rPr lang="el-GR" sz="2800" dirty="0" smtClean="0">
                <a:solidFill>
                  <a:schemeClr val="bg1"/>
                </a:solidFill>
              </a:rPr>
              <a:t> με το οποίο δίνεται η δυνατότητα στον άνθρωπο και πολύ περισσότερο στα παιδιά να επεξεργάζονται με επιτυχία καθημερινές καταστάσεις και να αναπτύσσουν τις δημιουργικές τους ικανότητες. </a:t>
            </a:r>
          </a:p>
          <a:p>
            <a:r>
              <a:rPr lang="el-GR" sz="2800" dirty="0" smtClean="0">
                <a:solidFill>
                  <a:schemeClr val="bg1"/>
                </a:solidFill>
              </a:rPr>
              <a:t>Η φαντασία και η δημιουργικότητα θα μπορούσαμε να αναφέρουμε ότι κινούνται σε </a:t>
            </a:r>
            <a:r>
              <a:rPr lang="el-GR" sz="2800" dirty="0" smtClean="0">
                <a:solidFill>
                  <a:srgbClr val="FFFF00"/>
                </a:solidFill>
              </a:rPr>
              <a:t>παράλληλη πορεία </a:t>
            </a:r>
            <a:r>
              <a:rPr lang="el-GR" sz="2800" dirty="0" smtClean="0">
                <a:solidFill>
                  <a:schemeClr val="bg1"/>
                </a:solidFill>
              </a:rPr>
              <a:t>και είναι </a:t>
            </a:r>
            <a:r>
              <a:rPr lang="el-GR" sz="2800" dirty="0" smtClean="0">
                <a:solidFill>
                  <a:srgbClr val="FFFF00"/>
                </a:solidFill>
              </a:rPr>
              <a:t>αλληλένδετες</a:t>
            </a:r>
            <a:r>
              <a:rPr lang="el-GR" sz="2800" dirty="0" smtClean="0">
                <a:solidFill>
                  <a:schemeClr val="bg1"/>
                </a:solidFill>
              </a:rPr>
              <a:t>. </a:t>
            </a:r>
          </a:p>
          <a:p>
            <a:r>
              <a:rPr lang="el-GR" sz="2800" dirty="0" smtClean="0">
                <a:solidFill>
                  <a:schemeClr val="bg1"/>
                </a:solidFill>
              </a:rPr>
              <a:t>Βέβαια, θα πρέπει να τονίσουμε για πολλοστή φορά ότι η δημιουργικότητα δεν ξεκινά από μηδενική βάση, όπως και η φαντασία, με την έννοια ότι τα προϋπάρχοντα στοιχεία που είναι εγγεγραμμένα στη συνείδηση βοηθούν στη δημιουργία νέων παραστάσεων με τη μορφή εικόνων ή και ιδεών. </a:t>
            </a:r>
            <a:endParaRPr lang="el-GR" sz="2800" dirty="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274638"/>
            <a:ext cx="9144000" cy="1143000"/>
          </a:xfrm>
        </p:spPr>
        <p:txBody>
          <a:bodyPr>
            <a:noAutofit/>
          </a:bodyPr>
          <a:lstStyle/>
          <a:p>
            <a:r>
              <a:rPr lang="el-GR" sz="2400" dirty="0" smtClean="0">
                <a:solidFill>
                  <a:srgbClr val="FFFF00"/>
                </a:solidFill>
              </a:rPr>
              <a:t>Εδώ δημιουργείται εύλογα το ερώτημα, είναι ίδιες οι παραστάσεις της μνήμης με τις</a:t>
            </a:r>
            <a:br>
              <a:rPr lang="el-GR" sz="2400" dirty="0" smtClean="0">
                <a:solidFill>
                  <a:srgbClr val="FFFF00"/>
                </a:solidFill>
              </a:rPr>
            </a:br>
            <a:r>
              <a:rPr lang="el-GR" sz="2400" dirty="0" smtClean="0">
                <a:solidFill>
                  <a:srgbClr val="FFFF00"/>
                </a:solidFill>
              </a:rPr>
              <a:t>παραστάσεις που υπάρχουν και που είναι καταχωρημένες στη φαντασία;</a:t>
            </a:r>
            <a:endParaRPr lang="el-GR" sz="2400" dirty="0">
              <a:solidFill>
                <a:srgbClr val="FFFF00"/>
              </a:solidFill>
            </a:endParaRPr>
          </a:p>
        </p:txBody>
      </p:sp>
      <p:sp>
        <p:nvSpPr>
          <p:cNvPr id="3" name="2 - Θέση περιεχομένου"/>
          <p:cNvSpPr>
            <a:spLocks noGrp="1"/>
          </p:cNvSpPr>
          <p:nvPr>
            <p:ph idx="1"/>
          </p:nvPr>
        </p:nvSpPr>
        <p:spPr>
          <a:xfrm>
            <a:off x="179512" y="1700808"/>
            <a:ext cx="8964488" cy="4425355"/>
          </a:xfrm>
        </p:spPr>
        <p:txBody>
          <a:bodyPr>
            <a:noAutofit/>
          </a:bodyPr>
          <a:lstStyle/>
          <a:p>
            <a:pPr>
              <a:buNone/>
            </a:pPr>
            <a:r>
              <a:rPr lang="el-GR" sz="2400" dirty="0" smtClean="0">
                <a:solidFill>
                  <a:schemeClr val="bg1"/>
                </a:solidFill>
              </a:rPr>
              <a:t>H διαφορά τους είναι περισσότερο στη μορφή και όχι στο περιεχόμενο. Είναι σημαντικό να επισημάνουμε ότι υπάρχει ο κίνδυνος στην παιδική ηλικία το φανταστικό να γίνει προέκταση της πραγματικότητας. Όμως και η μυθολογική διάσταση είναι τμήμα της δημιουργικότητας, ανήκει στη φύση της δημιουργικότητας. </a:t>
            </a:r>
          </a:p>
          <a:p>
            <a:pPr>
              <a:buNone/>
            </a:pPr>
            <a:r>
              <a:rPr lang="el-GR" sz="2000" dirty="0" smtClean="0">
                <a:solidFill>
                  <a:srgbClr val="FFFF00"/>
                </a:solidFill>
              </a:rPr>
              <a:t>Αν θέσουμε το ερώτημα τι είναι αυτό που ωθεί τον άνθρωπο στη δημιουργικότητα, θα μπορούσαμε να υιοθετήσουμε πολλές απαντήσεις.</a:t>
            </a:r>
          </a:p>
          <a:p>
            <a:pPr>
              <a:buNone/>
            </a:pPr>
            <a:r>
              <a:rPr lang="el-GR" sz="2400" dirty="0" smtClean="0">
                <a:solidFill>
                  <a:schemeClr val="bg1"/>
                </a:solidFill>
              </a:rPr>
              <a:t>Η </a:t>
            </a:r>
            <a:r>
              <a:rPr lang="el-GR" sz="2400" dirty="0" err="1" smtClean="0">
                <a:solidFill>
                  <a:schemeClr val="bg1"/>
                </a:solidFill>
              </a:rPr>
              <a:t>Λεωνίδου</a:t>
            </a:r>
            <a:r>
              <a:rPr lang="el-GR" sz="2400" dirty="0" smtClean="0">
                <a:solidFill>
                  <a:schemeClr val="bg1"/>
                </a:solidFill>
              </a:rPr>
              <a:t> γράφει: «Η δημιουργικότητα είναι η ύψιστη πνευματική λειτουργία του ανθρώπου. Είναι το φως εκείνο που πηγάζει από τη φωτιά του αγώνα του ανθρώπινου πνεύματος να ξεδιπλωθεί με στόχο τη βελτίωση της ποιότητας της ζωής. Το φως αυτό φωτίζει κάθε νέα επινόηση του ανθρώπου».</a:t>
            </a:r>
            <a:endParaRPr lang="el-GR" sz="2400" dirty="0">
              <a:solidFill>
                <a:schemeClr val="bg1"/>
              </a:solidFill>
            </a:endParaRPr>
          </a:p>
        </p:txBody>
      </p:sp>
      <p:sp>
        <p:nvSpPr>
          <p:cNvPr id="4" name="3 - Θέση υποσέλιδου"/>
          <p:cNvSpPr>
            <a:spLocks noGrp="1"/>
          </p:cNvSpPr>
          <p:nvPr>
            <p:ph type="ftr" sz="quarter" idx="11"/>
          </p:nvPr>
        </p:nvSpPr>
        <p:spPr>
          <a:xfrm>
            <a:off x="4716016" y="6356350"/>
            <a:ext cx="1303784" cy="365125"/>
          </a:xfrm>
        </p:spPr>
        <p:txBody>
          <a:bodyPr/>
          <a:lstStyle/>
          <a:p>
            <a:r>
              <a:rPr lang="el-GR" smtClean="0"/>
              <a:t>Αναστασιάδη Ντότσικα Ιωάννα</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251520" y="692696"/>
            <a:ext cx="8568952" cy="5262979"/>
          </a:xfrm>
          <a:prstGeom prst="rect">
            <a:avLst/>
          </a:prstGeom>
        </p:spPr>
        <p:txBody>
          <a:bodyPr wrap="square">
            <a:spAutoFit/>
          </a:bodyPr>
          <a:lstStyle/>
          <a:p>
            <a:r>
              <a:rPr lang="el-GR" sz="2400" b="1" dirty="0" smtClean="0">
                <a:solidFill>
                  <a:srgbClr val="FFFF00"/>
                </a:solidFill>
              </a:rPr>
              <a:t>Δραστηριότητες για εμπέδωση και επέκταση της γνώσης</a:t>
            </a:r>
          </a:p>
          <a:p>
            <a:r>
              <a:rPr lang="el-GR" sz="2400" b="1" dirty="0" smtClean="0">
                <a:solidFill>
                  <a:srgbClr val="FFFF00"/>
                </a:solidFill>
              </a:rPr>
              <a:t>1. Μπορείς να αναφέρεις μερικούς από τους λόγους που ωθούν στη δημιουργικότητα; </a:t>
            </a:r>
          </a:p>
          <a:p>
            <a:r>
              <a:rPr lang="el-GR" sz="2400" b="1" dirty="0" smtClean="0">
                <a:solidFill>
                  <a:srgbClr val="FFFF00"/>
                </a:solidFill>
              </a:rPr>
              <a:t>2. Πολλοί υποστηρίζουν ότι η δημιουργικότητα ξεκινά από προγενέστερες εμπειρίες. </a:t>
            </a:r>
          </a:p>
          <a:p>
            <a:r>
              <a:rPr lang="el-GR" sz="2400" b="1" dirty="0" smtClean="0">
                <a:solidFill>
                  <a:srgbClr val="FFFF00"/>
                </a:solidFill>
              </a:rPr>
              <a:t>Συμφωνείς με την άποψη αυτή; </a:t>
            </a:r>
          </a:p>
          <a:p>
            <a:r>
              <a:rPr lang="el-GR" sz="2400" b="1" dirty="0" smtClean="0">
                <a:solidFill>
                  <a:srgbClr val="FFFF00"/>
                </a:solidFill>
              </a:rPr>
              <a:t>Αιτιολόγησε την όποια απάντησή σου με ένα παράδειγμα. </a:t>
            </a:r>
          </a:p>
          <a:p>
            <a:r>
              <a:rPr lang="el-GR" sz="2400" b="1" dirty="0" smtClean="0">
                <a:solidFill>
                  <a:srgbClr val="FFFF00"/>
                </a:solidFill>
              </a:rPr>
              <a:t>3. </a:t>
            </a:r>
            <a:r>
              <a:rPr lang="el-GR" sz="2400" b="1" dirty="0" err="1" smtClean="0">
                <a:solidFill>
                  <a:srgbClr val="FFFF00"/>
                </a:solidFill>
              </a:rPr>
              <a:t>Oι</a:t>
            </a:r>
            <a:r>
              <a:rPr lang="el-GR" sz="2400" b="1" dirty="0" smtClean="0">
                <a:solidFill>
                  <a:srgbClr val="FFFF00"/>
                </a:solidFill>
              </a:rPr>
              <a:t> αρχαίοι Έλληνες συνέδεαν τη δημιουργικότητα με τη μυθολογία και τη φαντασία. </a:t>
            </a:r>
          </a:p>
          <a:p>
            <a:r>
              <a:rPr lang="el-GR" sz="2400" b="1" dirty="0" smtClean="0">
                <a:solidFill>
                  <a:srgbClr val="FFFF00"/>
                </a:solidFill>
              </a:rPr>
              <a:t>Μπορείς να αναπτύξεις προφορικά τον τρόπο με τον οποίο τη συνέδεαν; Ακόμη, </a:t>
            </a:r>
            <a:r>
              <a:rPr lang="el-GR" sz="2400" b="1" dirty="0" err="1" smtClean="0">
                <a:solidFill>
                  <a:srgbClr val="FFFF00"/>
                </a:solidFill>
              </a:rPr>
              <a:t>στηνανάπτυξή</a:t>
            </a:r>
            <a:r>
              <a:rPr lang="el-GR" sz="2400" b="1" dirty="0" smtClean="0">
                <a:solidFill>
                  <a:srgbClr val="FFFF00"/>
                </a:solidFill>
              </a:rPr>
              <a:t> σου μπορείς να χρησιμοποιήσεις το μύθο της Πανδώρας ή οτιδήποτε έχει σχέση με τη μυθολογία και θα σε βοηθήσει να τεκμηριώσεις την απάντησή σου. </a:t>
            </a:r>
            <a:endParaRPr lang="el-GR" sz="2400" b="1" dirty="0">
              <a:solidFill>
                <a:srgbClr val="FFFF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18058"/>
          </a:xfrm>
        </p:spPr>
        <p:txBody>
          <a:bodyPr>
            <a:normAutofit fontScale="90000"/>
          </a:bodyPr>
          <a:lstStyle/>
          <a:p>
            <a:r>
              <a:rPr lang="el-GR" sz="3200" dirty="0" smtClean="0">
                <a:solidFill>
                  <a:srgbClr val="FFFF00"/>
                </a:solidFill>
              </a:rPr>
              <a:t>1.1.3 Η αξιολόγηση της δημιουργικότητας</a:t>
            </a:r>
            <a:r>
              <a:rPr lang="el-GR" sz="3200" dirty="0" smtClean="0">
                <a:solidFill>
                  <a:schemeClr val="bg1"/>
                </a:solidFill>
              </a:rPr>
              <a:t>:</a:t>
            </a:r>
            <a:endParaRPr lang="el-GR" sz="3200" dirty="0">
              <a:solidFill>
                <a:schemeClr val="bg1"/>
              </a:solidFill>
            </a:endParaRPr>
          </a:p>
        </p:txBody>
      </p:sp>
      <p:sp>
        <p:nvSpPr>
          <p:cNvPr id="3" name="2 - Θέση περιεχομένου"/>
          <p:cNvSpPr>
            <a:spLocks noGrp="1"/>
          </p:cNvSpPr>
          <p:nvPr>
            <p:ph idx="1"/>
          </p:nvPr>
        </p:nvSpPr>
        <p:spPr>
          <a:xfrm>
            <a:off x="0" y="1412776"/>
            <a:ext cx="9144000" cy="5184576"/>
          </a:xfrm>
        </p:spPr>
        <p:txBody>
          <a:bodyPr>
            <a:noAutofit/>
          </a:bodyPr>
          <a:lstStyle/>
          <a:p>
            <a:pPr>
              <a:buNone/>
            </a:pPr>
            <a:r>
              <a:rPr lang="el-GR" sz="2800" dirty="0">
                <a:solidFill>
                  <a:schemeClr val="bg1"/>
                </a:solidFill>
              </a:rPr>
              <a:t>Ε</a:t>
            </a:r>
            <a:r>
              <a:rPr lang="el-GR" sz="2800" dirty="0" smtClean="0">
                <a:solidFill>
                  <a:schemeClr val="bg1"/>
                </a:solidFill>
              </a:rPr>
              <a:t>ίναι το στάδιο κατά το οποίο γίνεται ένας </a:t>
            </a:r>
            <a:r>
              <a:rPr lang="el-GR" sz="2800" dirty="0" smtClean="0">
                <a:solidFill>
                  <a:srgbClr val="FFFF00"/>
                </a:solidFill>
              </a:rPr>
              <a:t>απολογισμός των όσων έχουν παραχθεί. </a:t>
            </a:r>
            <a:r>
              <a:rPr lang="el-GR" sz="2800" dirty="0" smtClean="0">
                <a:solidFill>
                  <a:schemeClr val="bg1"/>
                </a:solidFill>
              </a:rPr>
              <a:t>Είναι ένα σημαντικό στάδιο της όλης διαδικασίας μέσω του οποίου οι ιδέες που έχουν παραχθεί αξιολογούνται. Χωρίς αυτή, [ </a:t>
            </a:r>
            <a:r>
              <a:rPr lang="el-GR" sz="2800" dirty="0" err="1" smtClean="0">
                <a:solidFill>
                  <a:schemeClr val="bg1"/>
                </a:solidFill>
              </a:rPr>
              <a:t>Μαγνήσαλης</a:t>
            </a:r>
            <a:r>
              <a:rPr lang="el-GR" sz="2800" dirty="0" smtClean="0">
                <a:solidFill>
                  <a:schemeClr val="bg1"/>
                </a:solidFill>
              </a:rPr>
              <a:t> (2003)], η διαδικασία θα ήταν «ατελής». </a:t>
            </a:r>
          </a:p>
          <a:p>
            <a:pPr>
              <a:buNone/>
            </a:pPr>
            <a:r>
              <a:rPr lang="el-GR" sz="2800" dirty="0" smtClean="0">
                <a:solidFill>
                  <a:schemeClr val="bg1"/>
                </a:solidFill>
              </a:rPr>
              <a:t>Ακόμη, κάθε </a:t>
            </a:r>
            <a:r>
              <a:rPr lang="el-GR" sz="2800" dirty="0" smtClean="0">
                <a:solidFill>
                  <a:srgbClr val="FFFF00"/>
                </a:solidFill>
              </a:rPr>
              <a:t>αξιολόγηση ιδεών </a:t>
            </a:r>
            <a:r>
              <a:rPr lang="el-GR" sz="2800" dirty="0" smtClean="0">
                <a:solidFill>
                  <a:schemeClr val="bg1"/>
                </a:solidFill>
              </a:rPr>
              <a:t>έχει βασικές αρχές, όπως: «είναι μια συνεχής διαδικασία, πρέπει να γίνεται για όλες τις ιδέες, πρέπει να έχει την έννοια της συλλογικότητας, να είναι αντικειμενική και να είναι οδηγός για περαιτέρω πορείες». </a:t>
            </a:r>
          </a:p>
        </p:txBody>
      </p:sp>
      <p:sp>
        <p:nvSpPr>
          <p:cNvPr id="4" name="3 - Θέση υποσέλιδου"/>
          <p:cNvSpPr>
            <a:spLocks noGrp="1"/>
          </p:cNvSpPr>
          <p:nvPr>
            <p:ph type="ftr" sz="quarter" idx="11"/>
          </p:nvPr>
        </p:nvSpPr>
        <p:spPr>
          <a:xfrm>
            <a:off x="4644008" y="6492875"/>
            <a:ext cx="2895600" cy="365125"/>
          </a:xfrm>
        </p:spPr>
        <p:txBody>
          <a:bodyPr/>
          <a:lstStyle/>
          <a:p>
            <a:r>
              <a:rPr lang="el-GR" smtClean="0"/>
              <a:t>Αναστασιάδη Ντότσικα Ιωάννα</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827584" y="836712"/>
            <a:ext cx="7848872" cy="4401205"/>
          </a:xfrm>
          <a:prstGeom prst="rect">
            <a:avLst/>
          </a:prstGeom>
        </p:spPr>
        <p:txBody>
          <a:bodyPr wrap="square">
            <a:spAutoFit/>
          </a:bodyPr>
          <a:lstStyle/>
          <a:p>
            <a:pPr>
              <a:buNone/>
            </a:pPr>
            <a:r>
              <a:rPr lang="el-GR" sz="2800" dirty="0" smtClean="0">
                <a:solidFill>
                  <a:schemeClr val="bg1"/>
                </a:solidFill>
              </a:rPr>
              <a:t>Σύμφωνα με τον Παρασκευόπουλο προτείνεται να γίνεται ξεχωριστά η αξιολόγηση της συγκλίνουσας σκέψης από την αποκλίνουσα προκειμένου να γίνονται κατανοητές οι διαφορές. </a:t>
            </a:r>
          </a:p>
          <a:p>
            <a:pPr>
              <a:buNone/>
            </a:pPr>
            <a:r>
              <a:rPr lang="el-GR" sz="2800" dirty="0" smtClean="0">
                <a:solidFill>
                  <a:schemeClr val="bg1"/>
                </a:solidFill>
              </a:rPr>
              <a:t> Η αξιολόγηση της δημιουργικότητας είναι σημαντική για τους εξής λόγους: </a:t>
            </a:r>
          </a:p>
          <a:p>
            <a:pPr>
              <a:buNone/>
            </a:pPr>
            <a:r>
              <a:rPr lang="el-GR" sz="2800" dirty="0" smtClean="0">
                <a:solidFill>
                  <a:schemeClr val="bg1"/>
                </a:solidFill>
              </a:rPr>
              <a:t>πρώτα – πρώτα συμβάλλει αποφασιστικά ώστε οι νεότερες γενιές να αναδείξουν τις ικανότητές τους και να αξιοποιήσουν τις κλίσεις τους και τα ενδιαφέροντά τους.</a:t>
            </a:r>
            <a:endParaRPr lang="el-GR" sz="2800" dirty="0">
              <a:solidFill>
                <a:schemeClr val="bg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err="1" smtClean="0">
                <a:solidFill>
                  <a:schemeClr val="bg1"/>
                </a:solidFill>
              </a:rPr>
              <a:t>΄Οσον</a:t>
            </a:r>
            <a:r>
              <a:rPr lang="el-GR" sz="3200" dirty="0" smtClean="0">
                <a:solidFill>
                  <a:schemeClr val="bg1"/>
                </a:solidFill>
              </a:rPr>
              <a:t> αφορά τους ενήλικες:</a:t>
            </a:r>
            <a:endParaRPr lang="el-GR" sz="3200" dirty="0">
              <a:solidFill>
                <a:schemeClr val="bg1"/>
              </a:solidFill>
            </a:endParaRPr>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 </a:t>
            </a:r>
            <a:r>
              <a:rPr lang="el-GR" dirty="0" smtClean="0">
                <a:solidFill>
                  <a:schemeClr val="bg1"/>
                </a:solidFill>
              </a:rPr>
              <a:t>Θα αποτελέσει έναν καθοριστικό παράγοντα και ένα σταθερό βήμα προς την </a:t>
            </a:r>
            <a:r>
              <a:rPr lang="el-GR" dirty="0" smtClean="0">
                <a:solidFill>
                  <a:srgbClr val="FFFF00"/>
                </a:solidFill>
              </a:rPr>
              <a:t>αυτογνωσία </a:t>
            </a:r>
            <a:r>
              <a:rPr lang="el-GR" dirty="0" smtClean="0">
                <a:solidFill>
                  <a:schemeClr val="bg1"/>
                </a:solidFill>
              </a:rPr>
              <a:t>τους. </a:t>
            </a:r>
          </a:p>
          <a:p>
            <a:pPr>
              <a:buNone/>
            </a:pPr>
            <a:r>
              <a:rPr lang="el-GR" dirty="0" smtClean="0">
                <a:solidFill>
                  <a:schemeClr val="bg1"/>
                </a:solidFill>
              </a:rPr>
              <a:t>• Θα προετοιμάσει τις επερχόμενες γενιές, ώστε να προσαρμοστούν στις </a:t>
            </a:r>
            <a:r>
              <a:rPr lang="el-GR" dirty="0" smtClean="0">
                <a:solidFill>
                  <a:srgbClr val="FFFF00"/>
                </a:solidFill>
              </a:rPr>
              <a:t>ταχύτατες αλλαγές </a:t>
            </a:r>
            <a:r>
              <a:rPr lang="el-GR" dirty="0" smtClean="0">
                <a:solidFill>
                  <a:schemeClr val="bg1"/>
                </a:solidFill>
              </a:rPr>
              <a:t>που συμβαίνουν. </a:t>
            </a:r>
          </a:p>
          <a:p>
            <a:pPr>
              <a:buNone/>
            </a:pPr>
            <a:r>
              <a:rPr lang="el-GR" dirty="0" smtClean="0">
                <a:solidFill>
                  <a:schemeClr val="bg1"/>
                </a:solidFill>
              </a:rPr>
              <a:t>• Η παράλληλη αξιοποίηση με τις κατάλληλες σύγχρονες εκπαιδευτικές μεθόδους θα σηματοδοτήσει μια πιο </a:t>
            </a:r>
            <a:r>
              <a:rPr lang="el-GR" dirty="0" smtClean="0">
                <a:solidFill>
                  <a:srgbClr val="FFFF00"/>
                </a:solidFill>
              </a:rPr>
              <a:t>θετική στάση </a:t>
            </a:r>
            <a:r>
              <a:rPr lang="el-GR" dirty="0" smtClean="0">
                <a:solidFill>
                  <a:schemeClr val="bg1"/>
                </a:solidFill>
              </a:rPr>
              <a:t>και θα δώσει μια νέα ώθηση στην </a:t>
            </a:r>
            <a:r>
              <a:rPr lang="el-GR" dirty="0" smtClean="0">
                <a:solidFill>
                  <a:srgbClr val="FFFF00"/>
                </a:solidFill>
              </a:rPr>
              <a:t>παραγωγή ιδεών</a:t>
            </a:r>
            <a:r>
              <a:rPr lang="el-GR" dirty="0" smtClean="0">
                <a:solidFill>
                  <a:schemeClr val="bg1"/>
                </a:solidFill>
              </a:rPr>
              <a:t>, αλλά και στην </a:t>
            </a:r>
            <a:r>
              <a:rPr lang="el-GR" dirty="0" smtClean="0">
                <a:solidFill>
                  <a:srgbClr val="FFFF00"/>
                </a:solidFill>
              </a:rPr>
              <a:t>επίλυση προβλημάτων </a:t>
            </a:r>
            <a:r>
              <a:rPr lang="el-GR" dirty="0" smtClean="0">
                <a:solidFill>
                  <a:schemeClr val="bg1"/>
                </a:solidFill>
              </a:rPr>
              <a:t>που τους απασχολούν.</a:t>
            </a:r>
            <a:endParaRPr lang="el-GR"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solidFill>
                  <a:schemeClr val="bg1"/>
                </a:solidFill>
              </a:rPr>
              <a:t>Μέθοδοι αξιολόγησης</a:t>
            </a:r>
            <a:br>
              <a:rPr lang="el-GR" sz="2400" dirty="0" smtClean="0">
                <a:solidFill>
                  <a:schemeClr val="bg1"/>
                </a:solidFill>
              </a:rPr>
            </a:br>
            <a:r>
              <a:rPr lang="el-GR" sz="2400" dirty="0" smtClean="0">
                <a:solidFill>
                  <a:schemeClr val="bg1"/>
                </a:solidFill>
              </a:rPr>
              <a:t> Ο </a:t>
            </a:r>
            <a:r>
              <a:rPr lang="el-GR" sz="2400" dirty="0" err="1" smtClean="0">
                <a:solidFill>
                  <a:schemeClr val="bg1"/>
                </a:solidFill>
              </a:rPr>
              <a:t>Hocevar</a:t>
            </a:r>
            <a:r>
              <a:rPr lang="el-GR" sz="2400" dirty="0" smtClean="0">
                <a:solidFill>
                  <a:schemeClr val="bg1"/>
                </a:solidFill>
              </a:rPr>
              <a:t> σε μια εμπεριστατωμένη του ανασκόπηση για τη δημιουργικότητα παρουσίασε</a:t>
            </a:r>
            <a:br>
              <a:rPr lang="el-GR" sz="2400" dirty="0" smtClean="0">
                <a:solidFill>
                  <a:schemeClr val="bg1"/>
                </a:solidFill>
              </a:rPr>
            </a:br>
            <a:r>
              <a:rPr lang="el-GR" sz="2400" dirty="0" smtClean="0">
                <a:solidFill>
                  <a:schemeClr val="bg1"/>
                </a:solidFill>
              </a:rPr>
              <a:t>κύρια σημεία - άξονες που χρησιμοποιήθηκαν σε μελέτες δημιουργικότητας:</a:t>
            </a:r>
            <a:endParaRPr lang="el-GR" sz="2400" dirty="0">
              <a:solidFill>
                <a:schemeClr val="bg1"/>
              </a:solidFill>
            </a:endParaRPr>
          </a:p>
        </p:txBody>
      </p:sp>
      <p:sp>
        <p:nvSpPr>
          <p:cNvPr id="3" name="2 - Θέση περιεχομένου"/>
          <p:cNvSpPr>
            <a:spLocks noGrp="1"/>
          </p:cNvSpPr>
          <p:nvPr>
            <p:ph idx="1"/>
          </p:nvPr>
        </p:nvSpPr>
        <p:spPr>
          <a:xfrm>
            <a:off x="457200" y="2060848"/>
            <a:ext cx="8229600" cy="4065315"/>
          </a:xfrm>
        </p:spPr>
        <p:txBody>
          <a:bodyPr/>
          <a:lstStyle/>
          <a:p>
            <a:r>
              <a:rPr lang="el-GR" dirty="0" smtClean="0">
                <a:solidFill>
                  <a:schemeClr val="bg1"/>
                </a:solidFill>
              </a:rPr>
              <a:t>Ασκήσεις συγκλίνουσας σκέψης. </a:t>
            </a:r>
          </a:p>
          <a:p>
            <a:pPr>
              <a:buNone/>
            </a:pPr>
            <a:r>
              <a:rPr lang="el-GR" dirty="0" smtClean="0">
                <a:solidFill>
                  <a:schemeClr val="bg1"/>
                </a:solidFill>
              </a:rPr>
              <a:t>• Ασκήσεις αποκλίνουσας σκέψης. </a:t>
            </a:r>
          </a:p>
          <a:p>
            <a:pPr>
              <a:buNone/>
            </a:pPr>
            <a:r>
              <a:rPr lang="el-GR" dirty="0" smtClean="0">
                <a:solidFill>
                  <a:schemeClr val="bg1"/>
                </a:solidFill>
              </a:rPr>
              <a:t>• Καταγραφή συμπεριφοράς και ενδιαφερόντων των ατόμων. </a:t>
            </a:r>
          </a:p>
          <a:p>
            <a:pPr>
              <a:buNone/>
            </a:pPr>
            <a:r>
              <a:rPr lang="el-GR" dirty="0" smtClean="0">
                <a:solidFill>
                  <a:schemeClr val="bg1"/>
                </a:solidFill>
              </a:rPr>
              <a:t>• Καταγραφή ιδιαίτερων στοιχείων προσωπικότητας. </a:t>
            </a:r>
          </a:p>
          <a:p>
            <a:pPr>
              <a:buNone/>
            </a:pPr>
            <a:r>
              <a:rPr lang="el-GR" dirty="0" smtClean="0">
                <a:solidFill>
                  <a:schemeClr val="bg1"/>
                </a:solidFill>
              </a:rPr>
              <a:t>• Βιογραφικές αναφορές.</a:t>
            </a:r>
            <a:endParaRPr lang="el-GR"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96752"/>
          </a:xfrm>
        </p:spPr>
        <p:txBody>
          <a:bodyPr>
            <a:normAutofit/>
          </a:bodyPr>
          <a:lstStyle/>
          <a:p>
            <a:r>
              <a:rPr lang="el-GR" sz="2800" dirty="0">
                <a:solidFill>
                  <a:schemeClr val="bg1"/>
                </a:solidFill>
              </a:rPr>
              <a:t>Ακόμη υπάρχουν και άλλοι τρόποι μέτρησης της δημιουργικότητας, όπως:</a:t>
            </a:r>
          </a:p>
        </p:txBody>
      </p:sp>
      <p:sp>
        <p:nvSpPr>
          <p:cNvPr id="3" name="2 - Θέση περιεχομένου"/>
          <p:cNvSpPr>
            <a:spLocks noGrp="1"/>
          </p:cNvSpPr>
          <p:nvPr>
            <p:ph idx="1"/>
          </p:nvPr>
        </p:nvSpPr>
        <p:spPr>
          <a:xfrm>
            <a:off x="179512" y="1340768"/>
            <a:ext cx="8507288" cy="4785395"/>
          </a:xfrm>
        </p:spPr>
        <p:txBody>
          <a:bodyPr>
            <a:noAutofit/>
          </a:bodyPr>
          <a:lstStyle/>
          <a:p>
            <a:pPr>
              <a:buNone/>
            </a:pPr>
            <a:r>
              <a:rPr lang="el-GR" sz="2000" b="1" dirty="0">
                <a:solidFill>
                  <a:schemeClr val="bg1"/>
                </a:solidFill>
              </a:rPr>
              <a:t>Τίτλοι πλοκής: εδώ δίνεται στους συμμετέχοντες η πλοκή μιας ιστορίας και τους </a:t>
            </a:r>
            <a:r>
              <a:rPr lang="el-GR" sz="2000" b="1" dirty="0" smtClean="0">
                <a:solidFill>
                  <a:schemeClr val="bg1"/>
                </a:solidFill>
              </a:rPr>
              <a:t>ζη</a:t>
            </a:r>
            <a:r>
              <a:rPr lang="el-GR" sz="2000" dirty="0" smtClean="0">
                <a:solidFill>
                  <a:schemeClr val="bg1"/>
                </a:solidFill>
              </a:rPr>
              <a:t>τείται </a:t>
            </a:r>
            <a:r>
              <a:rPr lang="el-GR" sz="2000" dirty="0">
                <a:solidFill>
                  <a:schemeClr val="bg1"/>
                </a:solidFill>
              </a:rPr>
              <a:t>η επινόηση πρωτότυπων τίτλων.</a:t>
            </a:r>
          </a:p>
          <a:p>
            <a:pPr>
              <a:buNone/>
            </a:pPr>
            <a:r>
              <a:rPr lang="el-GR" sz="2000" dirty="0">
                <a:solidFill>
                  <a:schemeClr val="bg1"/>
                </a:solidFill>
              </a:rPr>
              <a:t>• </a:t>
            </a:r>
            <a:r>
              <a:rPr lang="el-GR" sz="2000" b="1" dirty="0">
                <a:solidFill>
                  <a:schemeClr val="bg1"/>
                </a:solidFill>
              </a:rPr>
              <a:t>Γρήγορες αντιδράσεις σε συσχετισμούς λέξεων: εδώ βαθμολογούνται οι </a:t>
            </a:r>
            <a:r>
              <a:rPr lang="el-GR" sz="2000" b="1" dirty="0" smtClean="0">
                <a:solidFill>
                  <a:schemeClr val="bg1"/>
                </a:solidFill>
              </a:rPr>
              <a:t>ασυνήθι</a:t>
            </a:r>
            <a:r>
              <a:rPr lang="el-GR" sz="2000" dirty="0" smtClean="0">
                <a:solidFill>
                  <a:schemeClr val="bg1"/>
                </a:solidFill>
              </a:rPr>
              <a:t>στες </a:t>
            </a:r>
            <a:r>
              <a:rPr lang="el-GR" sz="2000" dirty="0">
                <a:solidFill>
                  <a:schemeClr val="bg1"/>
                </a:solidFill>
              </a:rPr>
              <a:t>απαντήσεις.</a:t>
            </a:r>
          </a:p>
          <a:p>
            <a:pPr>
              <a:buNone/>
            </a:pPr>
            <a:r>
              <a:rPr lang="el-GR" sz="2000" dirty="0">
                <a:solidFill>
                  <a:schemeClr val="bg1"/>
                </a:solidFill>
              </a:rPr>
              <a:t>• </a:t>
            </a:r>
            <a:r>
              <a:rPr lang="el-GR" sz="2000" b="1" dirty="0">
                <a:solidFill>
                  <a:schemeClr val="bg1"/>
                </a:solidFill>
              </a:rPr>
              <a:t>Σύλληψη σχημάτων και μορφών: εδώ παρουσιάζονται απλές ζωγραφιές ατόμων </a:t>
            </a:r>
            <a:r>
              <a:rPr lang="el-GR" sz="2000" b="1" dirty="0" smtClean="0">
                <a:solidFill>
                  <a:schemeClr val="bg1"/>
                </a:solidFill>
              </a:rPr>
              <a:t>και </a:t>
            </a:r>
            <a:r>
              <a:rPr lang="el-GR" sz="2000" dirty="0" smtClean="0">
                <a:solidFill>
                  <a:schemeClr val="bg1"/>
                </a:solidFill>
              </a:rPr>
              <a:t>αντικειμένων </a:t>
            </a:r>
            <a:r>
              <a:rPr lang="el-GR" sz="2000" dirty="0">
                <a:solidFill>
                  <a:schemeClr val="bg1"/>
                </a:solidFill>
              </a:rPr>
              <a:t>και τους ζητείται η εύρεση κοινών ιδιοτήτων και χαρακτηριστικών </a:t>
            </a:r>
            <a:r>
              <a:rPr lang="el-GR" sz="2000" dirty="0" smtClean="0">
                <a:solidFill>
                  <a:schemeClr val="bg1"/>
                </a:solidFill>
              </a:rPr>
              <a:t>ανά δύο </a:t>
            </a:r>
            <a:r>
              <a:rPr lang="el-GR" sz="2000" dirty="0">
                <a:solidFill>
                  <a:schemeClr val="bg1"/>
                </a:solidFill>
              </a:rPr>
              <a:t>ή περισσοτέρων ζωγραφιών. Η βαθμολόγηση γίνεται και πάλι με βάση τις </a:t>
            </a:r>
            <a:r>
              <a:rPr lang="el-GR" sz="2000" dirty="0" smtClean="0">
                <a:solidFill>
                  <a:schemeClr val="bg1"/>
                </a:solidFill>
              </a:rPr>
              <a:t>ασυνήθιστες </a:t>
            </a:r>
            <a:r>
              <a:rPr lang="el-GR" sz="2000" dirty="0">
                <a:solidFill>
                  <a:schemeClr val="bg1"/>
                </a:solidFill>
              </a:rPr>
              <a:t>απαντήσεις.</a:t>
            </a:r>
          </a:p>
          <a:p>
            <a:pPr>
              <a:buNone/>
            </a:pPr>
            <a:r>
              <a:rPr lang="el-GR" sz="2000" dirty="0">
                <a:solidFill>
                  <a:schemeClr val="bg1"/>
                </a:solidFill>
              </a:rPr>
              <a:t>• </a:t>
            </a:r>
            <a:r>
              <a:rPr lang="el-GR" sz="2000" b="1" dirty="0">
                <a:solidFill>
                  <a:schemeClr val="bg1"/>
                </a:solidFill>
              </a:rPr>
              <a:t>Ασυνήθιστες χρήσεις: εδώ δίνονται καθημερινά συνηθισμένα αντικείμενα, π.χ. </a:t>
            </a:r>
            <a:r>
              <a:rPr lang="el-GR" sz="2000" b="1" dirty="0" smtClean="0">
                <a:solidFill>
                  <a:schemeClr val="bg1"/>
                </a:solidFill>
              </a:rPr>
              <a:t>μια </a:t>
            </a:r>
            <a:r>
              <a:rPr lang="el-GR" sz="2000" dirty="0" smtClean="0">
                <a:solidFill>
                  <a:schemeClr val="bg1"/>
                </a:solidFill>
              </a:rPr>
              <a:t>οδοντογλυφίδα </a:t>
            </a:r>
            <a:r>
              <a:rPr lang="el-GR" sz="2000" dirty="0">
                <a:solidFill>
                  <a:schemeClr val="bg1"/>
                </a:solidFill>
              </a:rPr>
              <a:t>και ζητούνται ασυνήθιστες εφαρμογές.</a:t>
            </a:r>
          </a:p>
          <a:p>
            <a:pPr>
              <a:buNone/>
            </a:pPr>
            <a:r>
              <a:rPr lang="el-GR" sz="2000" dirty="0">
                <a:solidFill>
                  <a:schemeClr val="bg1"/>
                </a:solidFill>
              </a:rPr>
              <a:t>• </a:t>
            </a:r>
            <a:r>
              <a:rPr lang="el-GR" sz="2000" b="1" dirty="0">
                <a:solidFill>
                  <a:schemeClr val="bg1"/>
                </a:solidFill>
              </a:rPr>
              <a:t>Μακρινές συσχετίσεις: εδώ ζητείται από τους συμμετέχοντες να δημιουργήσουν </a:t>
            </a:r>
            <a:r>
              <a:rPr lang="el-GR" sz="2000" b="1" dirty="0" smtClean="0">
                <a:solidFill>
                  <a:schemeClr val="bg1"/>
                </a:solidFill>
              </a:rPr>
              <a:t>μια </a:t>
            </a:r>
            <a:r>
              <a:rPr lang="el-GR" sz="2000" dirty="0" smtClean="0">
                <a:solidFill>
                  <a:schemeClr val="bg1"/>
                </a:solidFill>
              </a:rPr>
              <a:t>νέα </a:t>
            </a:r>
            <a:r>
              <a:rPr lang="el-GR" sz="2000" dirty="0">
                <a:solidFill>
                  <a:schemeClr val="bg1"/>
                </a:solidFill>
              </a:rPr>
              <a:t>λέξη από δύο άλλες απλές.</a:t>
            </a:r>
          </a:p>
          <a:p>
            <a:pPr>
              <a:buNone/>
            </a:pPr>
            <a:r>
              <a:rPr lang="el-GR" sz="2000" dirty="0">
                <a:solidFill>
                  <a:schemeClr val="bg1"/>
                </a:solidFill>
              </a:rPr>
              <a:t>• </a:t>
            </a:r>
            <a:r>
              <a:rPr lang="el-GR" sz="2000" b="1" dirty="0">
                <a:solidFill>
                  <a:schemeClr val="bg1"/>
                </a:solidFill>
              </a:rPr>
              <a:t>Μακρινές επιπτώσεις: εδώ ζητείται η ενεργοποίηση μιας λίστας συνεπειών μη </a:t>
            </a:r>
            <a:r>
              <a:rPr lang="el-GR" sz="2000" b="1" dirty="0" smtClean="0">
                <a:solidFill>
                  <a:schemeClr val="bg1"/>
                </a:solidFill>
              </a:rPr>
              <a:t>ανα</a:t>
            </a:r>
            <a:r>
              <a:rPr lang="el-GR" sz="2000" dirty="0" smtClean="0">
                <a:solidFill>
                  <a:schemeClr val="bg1"/>
                </a:solidFill>
              </a:rPr>
              <a:t>μενόμενων </a:t>
            </a:r>
            <a:r>
              <a:rPr lang="el-GR" sz="2000" dirty="0">
                <a:solidFill>
                  <a:schemeClr val="bg1"/>
                </a:solidFill>
              </a:rPr>
              <a:t>γεγονότων.</a:t>
            </a: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323528" y="260649"/>
            <a:ext cx="8496944" cy="6063198"/>
          </a:xfrm>
          <a:prstGeom prst="rect">
            <a:avLst/>
          </a:prstGeom>
        </p:spPr>
        <p:txBody>
          <a:bodyPr wrap="square">
            <a:spAutoFit/>
          </a:bodyPr>
          <a:lstStyle/>
          <a:p>
            <a:r>
              <a:rPr lang="el-GR" sz="2800" dirty="0">
                <a:solidFill>
                  <a:schemeClr val="bg1"/>
                </a:solidFill>
              </a:rPr>
              <a:t>Η δημιουργικότητα μπορεί να υπολογισθεί επίσης με βάση την αντίδραση – απάντηση (</a:t>
            </a:r>
            <a:r>
              <a:rPr lang="el-GR" sz="2800" dirty="0" smtClean="0">
                <a:solidFill>
                  <a:schemeClr val="bg1"/>
                </a:solidFill>
              </a:rPr>
              <a:t>απόκριση</a:t>
            </a:r>
            <a:r>
              <a:rPr lang="el-GR" sz="2800" dirty="0">
                <a:solidFill>
                  <a:schemeClr val="bg1"/>
                </a:solidFill>
              </a:rPr>
              <a:t>) σε μια ποικιλία δοκιμαστικών σεναρίων, όπως</a:t>
            </a:r>
            <a:r>
              <a:rPr lang="el-GR" sz="2800" dirty="0" smtClean="0">
                <a:solidFill>
                  <a:schemeClr val="bg1"/>
                </a:solidFill>
              </a:rPr>
              <a:t>:</a:t>
            </a:r>
          </a:p>
          <a:p>
            <a:endParaRPr lang="el-GR" sz="2800" dirty="0">
              <a:solidFill>
                <a:schemeClr val="bg1"/>
              </a:solidFill>
            </a:endParaRPr>
          </a:p>
          <a:p>
            <a:r>
              <a:rPr lang="el-GR" sz="2800" b="1" i="1" dirty="0" err="1">
                <a:solidFill>
                  <a:schemeClr val="bg1"/>
                </a:solidFill>
              </a:rPr>
              <a:t>Tην</a:t>
            </a:r>
            <a:r>
              <a:rPr lang="el-GR" sz="2800" b="1" i="1" dirty="0">
                <a:solidFill>
                  <a:schemeClr val="bg1"/>
                </a:solidFill>
              </a:rPr>
              <a:t> έκφραση ιδεών: την ικανότητα δηλαδή να αναπτύσσουμε με ευχέρεια μια ποικιλία </a:t>
            </a:r>
            <a:r>
              <a:rPr lang="el-GR" sz="2800" b="1" i="1" dirty="0" smtClean="0">
                <a:solidFill>
                  <a:schemeClr val="bg1"/>
                </a:solidFill>
              </a:rPr>
              <a:t>συλ</a:t>
            </a:r>
            <a:r>
              <a:rPr lang="el-GR" sz="2800" i="1" dirty="0" smtClean="0">
                <a:solidFill>
                  <a:schemeClr val="bg1"/>
                </a:solidFill>
              </a:rPr>
              <a:t>λογισμών </a:t>
            </a:r>
            <a:r>
              <a:rPr lang="el-GR" sz="2800" i="1" dirty="0">
                <a:solidFill>
                  <a:schemeClr val="bg1"/>
                </a:solidFill>
              </a:rPr>
              <a:t>και συσχετισμών, όταν μας παρουσιάζεται μια απλή λέξη ή εικόνα.</a:t>
            </a:r>
          </a:p>
          <a:p>
            <a:r>
              <a:rPr lang="el-GR" sz="2800" b="1" i="1" dirty="0">
                <a:solidFill>
                  <a:schemeClr val="bg1"/>
                </a:solidFill>
              </a:rPr>
              <a:t>Το συνδυασμό ιδεών με νέο τρόπο: την ανάπτυξη ενός ευρέος φάσματος καινοτόμων </a:t>
            </a:r>
            <a:r>
              <a:rPr lang="el-GR" sz="2800" b="1" i="1" dirty="0" smtClean="0">
                <a:solidFill>
                  <a:schemeClr val="bg1"/>
                </a:solidFill>
              </a:rPr>
              <a:t>προ</a:t>
            </a:r>
            <a:r>
              <a:rPr lang="el-GR" sz="2800" i="1" dirty="0" smtClean="0">
                <a:solidFill>
                  <a:schemeClr val="bg1"/>
                </a:solidFill>
              </a:rPr>
              <a:t>σεγγίσεων </a:t>
            </a:r>
            <a:r>
              <a:rPr lang="el-GR" sz="2800" i="1" dirty="0">
                <a:solidFill>
                  <a:schemeClr val="bg1"/>
                </a:solidFill>
              </a:rPr>
              <a:t>και λύσεων, όταν μας ζητείται η εξερεύνηση νέων δυνατοτήτων για ένα </a:t>
            </a:r>
            <a:r>
              <a:rPr lang="el-GR" sz="2800" i="1" dirty="0" smtClean="0">
                <a:solidFill>
                  <a:schemeClr val="bg1"/>
                </a:solidFill>
              </a:rPr>
              <a:t>συνηθισμένο </a:t>
            </a:r>
            <a:r>
              <a:rPr lang="el-GR" sz="2800" i="1" dirty="0">
                <a:solidFill>
                  <a:schemeClr val="bg1"/>
                </a:solidFill>
              </a:rPr>
              <a:t>απλό αντικείμενο της καθημερινότητάς μας (π.χ. ένα τούβλο</a:t>
            </a:r>
            <a:r>
              <a:rPr lang="el-GR" sz="2800" i="1" dirty="0" smtClean="0">
                <a:solidFill>
                  <a:schemeClr val="bg1"/>
                </a:solidFill>
              </a:rPr>
              <a:t>).</a:t>
            </a:r>
          </a:p>
          <a:p>
            <a:endParaRPr lang="el-GR" sz="2400" dirty="0">
              <a:solidFill>
                <a:schemeClr val="bg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251520" y="332656"/>
            <a:ext cx="8892480" cy="6340778"/>
          </a:xfrm>
          <a:prstGeom prst="rect">
            <a:avLst/>
          </a:prstGeom>
        </p:spPr>
        <p:txBody>
          <a:bodyPr wrap="square">
            <a:spAutoFit/>
          </a:bodyPr>
          <a:lstStyle/>
          <a:p>
            <a:r>
              <a:rPr lang="el-GR" sz="2800" b="1" i="1" dirty="0">
                <a:solidFill>
                  <a:schemeClr val="bg1"/>
                </a:solidFill>
              </a:rPr>
              <a:t>Την ανάδειξη νέων χρησιμοτήτων για ήδη υπάρχουσες ιδέες: την ενεργοποίηση </a:t>
            </a:r>
            <a:r>
              <a:rPr lang="el-GR" sz="2800" b="1" i="1" dirty="0" smtClean="0">
                <a:solidFill>
                  <a:schemeClr val="bg1"/>
                </a:solidFill>
              </a:rPr>
              <a:t>πρωτότυ</a:t>
            </a:r>
            <a:r>
              <a:rPr lang="el-GR" sz="2800" i="1" dirty="0" smtClean="0">
                <a:solidFill>
                  <a:schemeClr val="bg1"/>
                </a:solidFill>
              </a:rPr>
              <a:t>πων </a:t>
            </a:r>
            <a:r>
              <a:rPr lang="el-GR" sz="2800" i="1" dirty="0">
                <a:solidFill>
                  <a:schemeClr val="bg1"/>
                </a:solidFill>
              </a:rPr>
              <a:t>ιδεών ή λύσεων στηριγμένων στη βάση </a:t>
            </a:r>
            <a:r>
              <a:rPr lang="el-GR" sz="2800" i="1" dirty="0" err="1">
                <a:solidFill>
                  <a:schemeClr val="bg1"/>
                </a:solidFill>
              </a:rPr>
              <a:t>προϋπαρχουσών</a:t>
            </a:r>
            <a:r>
              <a:rPr lang="el-GR" sz="2800" i="1" dirty="0">
                <a:solidFill>
                  <a:schemeClr val="bg1"/>
                </a:solidFill>
              </a:rPr>
              <a:t> ιδεών.</a:t>
            </a:r>
          </a:p>
          <a:p>
            <a:r>
              <a:rPr lang="el-GR" sz="2800" b="1" i="1" dirty="0">
                <a:solidFill>
                  <a:schemeClr val="bg1"/>
                </a:solidFill>
              </a:rPr>
              <a:t>Τη διερεύνηση: την ικανότητα επεξεργασίας μιας ιδέας, ώστε να καταστεί πρακτικά </a:t>
            </a:r>
            <a:r>
              <a:rPr lang="el-GR" sz="2800" b="1" i="1" dirty="0" smtClean="0">
                <a:solidFill>
                  <a:schemeClr val="bg1"/>
                </a:solidFill>
              </a:rPr>
              <a:t>λει</a:t>
            </a:r>
            <a:r>
              <a:rPr lang="el-GR" sz="2800" i="1" dirty="0" smtClean="0">
                <a:solidFill>
                  <a:schemeClr val="bg1"/>
                </a:solidFill>
              </a:rPr>
              <a:t>τουργική</a:t>
            </a:r>
            <a:r>
              <a:rPr lang="el-GR" sz="2800" i="1" dirty="0">
                <a:solidFill>
                  <a:schemeClr val="bg1"/>
                </a:solidFill>
              </a:rPr>
              <a:t>.</a:t>
            </a:r>
          </a:p>
          <a:p>
            <a:r>
              <a:rPr lang="el-GR" sz="2800" b="1" i="1" dirty="0">
                <a:solidFill>
                  <a:schemeClr val="bg1"/>
                </a:solidFill>
              </a:rPr>
              <a:t>Την εστίαση και διάκριση: τον εντοπισμό των πιο σημαντικών στοιχείων μιας ιδέας </a:t>
            </a:r>
            <a:r>
              <a:rPr lang="el-GR" sz="2800" b="1" i="1" dirty="0" smtClean="0">
                <a:solidFill>
                  <a:schemeClr val="bg1"/>
                </a:solidFill>
              </a:rPr>
              <a:t>και </a:t>
            </a:r>
            <a:r>
              <a:rPr lang="el-GR" sz="2800" i="1" dirty="0" smtClean="0">
                <a:solidFill>
                  <a:schemeClr val="bg1"/>
                </a:solidFill>
              </a:rPr>
              <a:t>κατόπιν </a:t>
            </a:r>
            <a:r>
              <a:rPr lang="el-GR" sz="2800" i="1" dirty="0">
                <a:solidFill>
                  <a:schemeClr val="bg1"/>
                </a:solidFill>
              </a:rPr>
              <a:t>την προσέγγισή τους στην προσπάθεια επίλυσης ενός προβλήματος με ταυτόχρονη</a:t>
            </a:r>
          </a:p>
          <a:p>
            <a:r>
              <a:rPr lang="el-GR" sz="2800" i="1" dirty="0">
                <a:solidFill>
                  <a:schemeClr val="bg1"/>
                </a:solidFill>
              </a:rPr>
              <a:t>αξιολόγηση των δυσκολιών.</a:t>
            </a:r>
          </a:p>
          <a:p>
            <a:r>
              <a:rPr lang="el-GR" sz="2800" b="1" i="1" dirty="0">
                <a:solidFill>
                  <a:schemeClr val="bg1"/>
                </a:solidFill>
              </a:rPr>
              <a:t>Την ανταλλαγή προοπτικής: την ικανότητα να προτείνουν τρόπους θεώρησης και επίλυσης</a:t>
            </a:r>
          </a:p>
          <a:p>
            <a:r>
              <a:rPr lang="el-GR" sz="2800" i="1" dirty="0">
                <a:solidFill>
                  <a:schemeClr val="bg1"/>
                </a:solidFill>
              </a:rPr>
              <a:t>ενός προβλήματος υπό το πρίσμα διαφορετικών προοπτικών.</a:t>
            </a:r>
            <a:endParaRPr lang="el-GR" sz="2800"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chemeClr val="bg1"/>
                </a:solidFill>
              </a:rPr>
              <a:t>ΚΕΦΑΛΑΙΟ 1</a:t>
            </a:r>
            <a:endParaRPr lang="el-GR" dirty="0">
              <a:solidFill>
                <a:schemeClr val="bg1"/>
              </a:solidFill>
            </a:endParaRPr>
          </a:p>
        </p:txBody>
      </p:sp>
      <p:sp>
        <p:nvSpPr>
          <p:cNvPr id="3" name="2 - Θέση περιεχομένου"/>
          <p:cNvSpPr>
            <a:spLocks noGrp="1"/>
          </p:cNvSpPr>
          <p:nvPr>
            <p:ph idx="1"/>
          </p:nvPr>
        </p:nvSpPr>
        <p:spPr/>
        <p:txBody>
          <a:bodyPr>
            <a:normAutofit lnSpcReduction="10000"/>
          </a:bodyPr>
          <a:lstStyle/>
          <a:p>
            <a:r>
              <a:rPr lang="el-GR" dirty="0" smtClean="0">
                <a:solidFill>
                  <a:srgbClr val="FF0000"/>
                </a:solidFill>
              </a:rPr>
              <a:t>Σκοπός:</a:t>
            </a:r>
          </a:p>
          <a:p>
            <a:pPr>
              <a:buNone/>
            </a:pPr>
            <a:r>
              <a:rPr lang="el-GR" dirty="0" smtClean="0">
                <a:solidFill>
                  <a:schemeClr val="bg1"/>
                </a:solidFill>
              </a:rPr>
              <a:t>   Να προσεγγίσει την έννοια της δημιουργικότητας σε όλες τις διαστάσεις της. Να αναδείξει τη φύση της δημιουργικότητας και να προσδιορίσει τον τρόπο αξιολόγησής της. </a:t>
            </a:r>
          </a:p>
          <a:p>
            <a:pPr>
              <a:buNone/>
            </a:pPr>
            <a:r>
              <a:rPr lang="el-GR" dirty="0">
                <a:solidFill>
                  <a:schemeClr val="bg1"/>
                </a:solidFill>
              </a:rPr>
              <a:t> </a:t>
            </a:r>
            <a:r>
              <a:rPr lang="el-GR" dirty="0" smtClean="0">
                <a:solidFill>
                  <a:schemeClr val="bg1"/>
                </a:solidFill>
              </a:rPr>
              <a:t>  Να αναλύσει τις τέσσερις λειτουργίες του νου και να διερευνήσει τα κριτήρια που διέπουν τη δημιουργικότητα.</a:t>
            </a:r>
            <a:endParaRPr lang="el-GR"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683568" y="474345"/>
            <a:ext cx="7776864" cy="5909310"/>
          </a:xfrm>
          <a:prstGeom prst="rect">
            <a:avLst/>
          </a:prstGeom>
        </p:spPr>
        <p:txBody>
          <a:bodyPr wrap="square">
            <a:spAutoFit/>
          </a:bodyPr>
          <a:lstStyle/>
          <a:p>
            <a:r>
              <a:rPr lang="el-GR" sz="2400" b="1" dirty="0">
                <a:solidFill>
                  <a:srgbClr val="FFFF00"/>
                </a:solidFill>
              </a:rPr>
              <a:t>Δραστηριότητες για εμπέδωση και προέκταση της γνώσης</a:t>
            </a:r>
          </a:p>
          <a:p>
            <a:r>
              <a:rPr lang="el-GR" sz="2400" dirty="0">
                <a:solidFill>
                  <a:srgbClr val="FFFF00"/>
                </a:solidFill>
              </a:rPr>
              <a:t>1. Πολλοί υποστηρίζουν ότι η αξιολόγηση είναι ένα βασικό στάδιο της </a:t>
            </a:r>
            <a:r>
              <a:rPr lang="el-GR" sz="2400" dirty="0" smtClean="0">
                <a:solidFill>
                  <a:srgbClr val="FFFF00"/>
                </a:solidFill>
              </a:rPr>
              <a:t>δημιουργικότητας</a:t>
            </a:r>
            <a:r>
              <a:rPr lang="el-GR" sz="2400" dirty="0">
                <a:solidFill>
                  <a:srgbClr val="FFFF00"/>
                </a:solidFill>
              </a:rPr>
              <a:t>. Συμφωνείς με την άποψη αυτή; Αν ναι, αιτιολόγησε την απάντησή σου. </a:t>
            </a:r>
            <a:r>
              <a:rPr lang="el-GR" sz="2400" dirty="0" smtClean="0">
                <a:solidFill>
                  <a:srgbClr val="FFFF00"/>
                </a:solidFill>
              </a:rPr>
              <a:t>Χρησιμοποίησε </a:t>
            </a:r>
            <a:r>
              <a:rPr lang="el-GR" sz="2400" dirty="0">
                <a:solidFill>
                  <a:srgbClr val="FFFF00"/>
                </a:solidFill>
              </a:rPr>
              <a:t>αν μπορείς και ένα παράδειγμα για καλύτερη τεκμηρίωση της απάντησής σου.</a:t>
            </a:r>
          </a:p>
          <a:p>
            <a:r>
              <a:rPr lang="el-GR" sz="2400" dirty="0">
                <a:solidFill>
                  <a:srgbClr val="FFFF00"/>
                </a:solidFill>
              </a:rPr>
              <a:t>2. Ποια άποψη έχει ο </a:t>
            </a:r>
            <a:r>
              <a:rPr lang="el-GR" sz="2400" dirty="0" err="1">
                <a:solidFill>
                  <a:srgbClr val="FFFF00"/>
                </a:solidFill>
              </a:rPr>
              <a:t>Μαγνήσαλης</a:t>
            </a:r>
            <a:r>
              <a:rPr lang="el-GR" sz="2400" dirty="0">
                <a:solidFill>
                  <a:srgbClr val="FFFF00"/>
                </a:solidFill>
              </a:rPr>
              <a:t> για την αξιολόγηση ιδεών;</a:t>
            </a:r>
          </a:p>
          <a:p>
            <a:r>
              <a:rPr lang="el-GR" sz="2400" dirty="0">
                <a:solidFill>
                  <a:srgbClr val="FFFF00"/>
                </a:solidFill>
              </a:rPr>
              <a:t>3. Ποιες είναι οι αρχές που πρέπει να διέπουν την αξιολόγηση κατά </a:t>
            </a:r>
            <a:r>
              <a:rPr lang="el-GR" sz="2400" dirty="0" smtClean="0">
                <a:solidFill>
                  <a:srgbClr val="FFFF00"/>
                </a:solidFill>
              </a:rPr>
              <a:t>τον </a:t>
            </a:r>
            <a:r>
              <a:rPr lang="el-GR" sz="2400" dirty="0" err="1" smtClean="0">
                <a:solidFill>
                  <a:srgbClr val="FFFF00"/>
                </a:solidFill>
              </a:rPr>
              <a:t>Μαγνήσαλη</a:t>
            </a:r>
            <a:r>
              <a:rPr lang="el-GR" sz="2400" dirty="0">
                <a:solidFill>
                  <a:srgbClr val="FFFF00"/>
                </a:solidFill>
              </a:rPr>
              <a:t>;</a:t>
            </a:r>
          </a:p>
          <a:p>
            <a:r>
              <a:rPr lang="el-GR" sz="2400" dirty="0">
                <a:solidFill>
                  <a:srgbClr val="FFFF00"/>
                </a:solidFill>
              </a:rPr>
              <a:t>4. Γιατί ο Παρασκευόπουλος αξιολογεί ξεχωριστά τη συγκλίνουσα από την </a:t>
            </a:r>
            <a:r>
              <a:rPr lang="el-GR" sz="2400" dirty="0" smtClean="0">
                <a:solidFill>
                  <a:srgbClr val="FFFF00"/>
                </a:solidFill>
              </a:rPr>
              <a:t>αποκλίνουσα σκέψη</a:t>
            </a:r>
            <a:r>
              <a:rPr lang="el-GR" sz="2400" dirty="0">
                <a:solidFill>
                  <a:srgbClr val="FFFF00"/>
                </a:solidFill>
              </a:rPr>
              <a:t>;</a:t>
            </a:r>
          </a:p>
          <a:p>
            <a:r>
              <a:rPr lang="el-GR" sz="2400" dirty="0">
                <a:solidFill>
                  <a:srgbClr val="FFFF00"/>
                </a:solidFill>
              </a:rPr>
              <a:t>5. Στο μάθημα αναφέρθηκαν πολλοί τρόποι αξιολόγησης. Διάλεξε τρεις που θα </a:t>
            </a:r>
            <a:r>
              <a:rPr lang="el-GR" sz="2400" dirty="0" smtClean="0">
                <a:solidFill>
                  <a:srgbClr val="FFFF00"/>
                </a:solidFill>
              </a:rPr>
              <a:t>μπορούσες </a:t>
            </a:r>
            <a:r>
              <a:rPr lang="el-GR" sz="2400" dirty="0">
                <a:solidFill>
                  <a:srgbClr val="FFFF00"/>
                </a:solidFill>
              </a:rPr>
              <a:t>να χρησιμοποιήσεις και αιτιολόγησε γιατί τους επέλεξες.</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20688"/>
            <a:ext cx="8229600" cy="1296144"/>
          </a:xfrm>
        </p:spPr>
        <p:txBody>
          <a:bodyPr>
            <a:noAutofit/>
          </a:bodyPr>
          <a:lstStyle/>
          <a:p>
            <a:r>
              <a:rPr lang="el-GR" sz="2800" b="1" dirty="0">
                <a:solidFill>
                  <a:schemeClr val="bg1"/>
                </a:solidFill>
              </a:rPr>
              <a:t>1.2 Οι τέσσερις λειτουργίες του νου (η πρόσληψη, η μνήμη, η συγκλίνουσα - κριτική</a:t>
            </a:r>
            <a:br>
              <a:rPr lang="el-GR" sz="2800" b="1" dirty="0">
                <a:solidFill>
                  <a:schemeClr val="bg1"/>
                </a:solidFill>
              </a:rPr>
            </a:br>
            <a:r>
              <a:rPr lang="el-GR" sz="2800" b="1" dirty="0">
                <a:solidFill>
                  <a:schemeClr val="bg1"/>
                </a:solidFill>
              </a:rPr>
              <a:t>σκέψη, η αποκλίνουσα - δημιουργική σκέψη) και ο ρόλος της καθεμιάς στη ζωή μας.</a:t>
            </a:r>
            <a:endParaRPr lang="el-GR" sz="2800" dirty="0">
              <a:solidFill>
                <a:schemeClr val="bg1"/>
              </a:solidFill>
            </a:endParaRPr>
          </a:p>
        </p:txBody>
      </p:sp>
      <p:sp>
        <p:nvSpPr>
          <p:cNvPr id="3" name="2 - Θέση περιεχομένου"/>
          <p:cNvSpPr>
            <a:spLocks noGrp="1"/>
          </p:cNvSpPr>
          <p:nvPr>
            <p:ph idx="1"/>
          </p:nvPr>
        </p:nvSpPr>
        <p:spPr>
          <a:xfrm>
            <a:off x="457200" y="2708920"/>
            <a:ext cx="8229600" cy="3417243"/>
          </a:xfrm>
        </p:spPr>
        <p:txBody>
          <a:bodyPr/>
          <a:lstStyle/>
          <a:p>
            <a:pPr>
              <a:buNone/>
            </a:pPr>
            <a:r>
              <a:rPr lang="el-GR" i="1" dirty="0">
                <a:solidFill>
                  <a:srgbClr val="C00000"/>
                </a:solidFill>
              </a:rPr>
              <a:t>«Το πού </a:t>
            </a:r>
            <a:r>
              <a:rPr lang="el-GR" i="1" dirty="0" smtClean="0">
                <a:solidFill>
                  <a:srgbClr val="C00000"/>
                </a:solidFill>
              </a:rPr>
              <a:t>στεκόμαστε, </a:t>
            </a:r>
            <a:r>
              <a:rPr lang="el-GR" i="1" dirty="0">
                <a:solidFill>
                  <a:srgbClr val="C00000"/>
                </a:solidFill>
              </a:rPr>
              <a:t>εξαρτάται από το πού καθόμαστε.»</a:t>
            </a:r>
          </a:p>
          <a:p>
            <a:pPr algn="r">
              <a:buNone/>
            </a:pPr>
            <a:r>
              <a:rPr lang="en-US" b="1" i="1" dirty="0">
                <a:solidFill>
                  <a:srgbClr val="C00000"/>
                </a:solidFill>
              </a:rPr>
              <a:t>Wolf 2000</a:t>
            </a:r>
            <a:endParaRPr lang="el-GR" dirty="0">
              <a:solidFill>
                <a:srgbClr val="C00000"/>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a:solidFill>
                  <a:schemeClr val="bg1"/>
                </a:solidFill>
              </a:rPr>
              <a:t>Ο εγκέφαλός μας αποτελείται από περιοχές που η καθεμιά είναι υπεύθυνη για </a:t>
            </a:r>
            <a:r>
              <a:rPr lang="el-GR" sz="2800" dirty="0" err="1">
                <a:solidFill>
                  <a:schemeClr val="bg1"/>
                </a:solidFill>
              </a:rPr>
              <a:t>διαφορετι</a:t>
            </a:r>
            <a:r>
              <a:rPr lang="el-GR" sz="2800" dirty="0">
                <a:solidFill>
                  <a:schemeClr val="bg1"/>
                </a:solidFill>
              </a:rPr>
              <a:t>-</a:t>
            </a:r>
            <a:br>
              <a:rPr lang="el-GR" sz="2800" dirty="0">
                <a:solidFill>
                  <a:schemeClr val="bg1"/>
                </a:solidFill>
              </a:rPr>
            </a:br>
            <a:r>
              <a:rPr lang="el-GR" sz="2800" dirty="0" err="1">
                <a:solidFill>
                  <a:schemeClr val="bg1"/>
                </a:solidFill>
              </a:rPr>
              <a:t>κές</a:t>
            </a:r>
            <a:r>
              <a:rPr lang="el-GR" sz="2800" dirty="0">
                <a:solidFill>
                  <a:schemeClr val="bg1"/>
                </a:solidFill>
              </a:rPr>
              <a:t> λειτουργίες. Πιο συγκεκριμένα μπορούμε να αναφέρουμε:</a:t>
            </a:r>
          </a:p>
        </p:txBody>
      </p:sp>
      <p:sp>
        <p:nvSpPr>
          <p:cNvPr id="3" name="2 - Θέση περιεχομένου"/>
          <p:cNvSpPr>
            <a:spLocks noGrp="1"/>
          </p:cNvSpPr>
          <p:nvPr>
            <p:ph idx="1"/>
          </p:nvPr>
        </p:nvSpPr>
        <p:spPr>
          <a:xfrm>
            <a:off x="457200" y="1844824"/>
            <a:ext cx="8229600" cy="4281339"/>
          </a:xfrm>
        </p:spPr>
        <p:txBody>
          <a:bodyPr>
            <a:normAutofit fontScale="85000" lnSpcReduction="20000"/>
          </a:bodyPr>
          <a:lstStyle/>
          <a:p>
            <a:pPr>
              <a:buNone/>
            </a:pPr>
            <a:r>
              <a:rPr lang="el-GR" dirty="0">
                <a:solidFill>
                  <a:schemeClr val="bg1"/>
                </a:solidFill>
              </a:rPr>
              <a:t>• </a:t>
            </a:r>
            <a:r>
              <a:rPr lang="el-GR" b="1" dirty="0">
                <a:solidFill>
                  <a:schemeClr val="bg1"/>
                </a:solidFill>
              </a:rPr>
              <a:t>Το μετωπιαίο λοβό, ο οποίος ευθύνεται για τη συμπεριφορά μας, τις διαδικασίες </a:t>
            </a:r>
            <a:r>
              <a:rPr lang="el-GR" b="1" dirty="0" smtClean="0">
                <a:solidFill>
                  <a:schemeClr val="bg1"/>
                </a:solidFill>
              </a:rPr>
              <a:t>της </a:t>
            </a:r>
            <a:r>
              <a:rPr lang="el-GR" dirty="0" smtClean="0">
                <a:solidFill>
                  <a:schemeClr val="bg1"/>
                </a:solidFill>
              </a:rPr>
              <a:t>αφηρημένης </a:t>
            </a:r>
            <a:r>
              <a:rPr lang="el-GR" dirty="0">
                <a:solidFill>
                  <a:schemeClr val="bg1"/>
                </a:solidFill>
              </a:rPr>
              <a:t>σκέψης, την επίλυση των προβλημάτων, την ικανότητα της προσοχής, </a:t>
            </a:r>
            <a:r>
              <a:rPr lang="el-GR" dirty="0" smtClean="0">
                <a:solidFill>
                  <a:schemeClr val="bg1"/>
                </a:solidFill>
              </a:rPr>
              <a:t>τη δημιουργική </a:t>
            </a:r>
            <a:r>
              <a:rPr lang="el-GR" dirty="0">
                <a:solidFill>
                  <a:schemeClr val="bg1"/>
                </a:solidFill>
              </a:rPr>
              <a:t>σκέψη, τη νοημοσύνη, την κρίση, τις πρωτοβουλίες μας, τις </a:t>
            </a:r>
            <a:r>
              <a:rPr lang="el-GR" dirty="0" smtClean="0">
                <a:solidFill>
                  <a:schemeClr val="bg1"/>
                </a:solidFill>
              </a:rPr>
              <a:t>αναστολές μας</a:t>
            </a:r>
            <a:r>
              <a:rPr lang="el-GR" dirty="0">
                <a:solidFill>
                  <a:schemeClr val="bg1"/>
                </a:solidFill>
              </a:rPr>
              <a:t>, τη γνώση και τη μνήμη.</a:t>
            </a:r>
          </a:p>
          <a:p>
            <a:pPr>
              <a:buNone/>
            </a:pPr>
            <a:r>
              <a:rPr lang="el-GR" dirty="0">
                <a:solidFill>
                  <a:schemeClr val="bg1"/>
                </a:solidFill>
              </a:rPr>
              <a:t>• </a:t>
            </a:r>
            <a:r>
              <a:rPr lang="el-GR" b="1" dirty="0">
                <a:solidFill>
                  <a:schemeClr val="bg1"/>
                </a:solidFill>
              </a:rPr>
              <a:t>Τον ινιακό λοβό, που ελέγχει την όραση και τη διαδικασία του διαβάσματος.</a:t>
            </a:r>
          </a:p>
          <a:p>
            <a:pPr>
              <a:buNone/>
            </a:pPr>
            <a:r>
              <a:rPr lang="el-GR" dirty="0">
                <a:solidFill>
                  <a:schemeClr val="bg1"/>
                </a:solidFill>
              </a:rPr>
              <a:t>• </a:t>
            </a:r>
            <a:r>
              <a:rPr lang="el-GR" b="1" dirty="0">
                <a:solidFill>
                  <a:schemeClr val="bg1"/>
                </a:solidFill>
              </a:rPr>
              <a:t>Το βρεγματικό λοβό, που αφορά την αίσθηση της αφής, την αντίληψη και την </a:t>
            </a:r>
            <a:r>
              <a:rPr lang="el-GR" b="1" dirty="0" smtClean="0">
                <a:solidFill>
                  <a:schemeClr val="bg1"/>
                </a:solidFill>
              </a:rPr>
              <a:t>ικανό</a:t>
            </a:r>
            <a:r>
              <a:rPr lang="el-GR" dirty="0" smtClean="0">
                <a:solidFill>
                  <a:schemeClr val="bg1"/>
                </a:solidFill>
              </a:rPr>
              <a:t>τητα </a:t>
            </a:r>
            <a:r>
              <a:rPr lang="el-GR" dirty="0">
                <a:solidFill>
                  <a:schemeClr val="bg1"/>
                </a:solidFill>
              </a:rPr>
              <a:t>να κάνουμε συσχετισμούς. Κάποιες λειτουργίες που σχετίζονται με τη </a:t>
            </a:r>
            <a:r>
              <a:rPr lang="el-GR" dirty="0" smtClean="0">
                <a:solidFill>
                  <a:schemeClr val="bg1"/>
                </a:solidFill>
              </a:rPr>
              <a:t>γλώσσα και </a:t>
            </a:r>
            <a:r>
              <a:rPr lang="el-GR" dirty="0">
                <a:solidFill>
                  <a:schemeClr val="bg1"/>
                </a:solidFill>
              </a:rPr>
              <a:t>την ανάγνωση κ.ά.</a:t>
            </a: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323528" y="764705"/>
            <a:ext cx="8820472" cy="5262979"/>
          </a:xfrm>
          <a:prstGeom prst="rect">
            <a:avLst/>
          </a:prstGeom>
        </p:spPr>
        <p:txBody>
          <a:bodyPr wrap="square">
            <a:spAutoFit/>
          </a:bodyPr>
          <a:lstStyle/>
          <a:p>
            <a:r>
              <a:rPr lang="el-GR" sz="2800" dirty="0">
                <a:solidFill>
                  <a:schemeClr val="bg1"/>
                </a:solidFill>
              </a:rPr>
              <a:t>• </a:t>
            </a:r>
            <a:r>
              <a:rPr lang="el-GR" sz="2800" b="1" dirty="0">
                <a:solidFill>
                  <a:schemeClr val="bg1"/>
                </a:solidFill>
              </a:rPr>
              <a:t>Τον κροταφικό λοβό, που σχετίζεται με τις ακουστικές και οπτικές μνήμες, τη </a:t>
            </a:r>
            <a:r>
              <a:rPr lang="el-GR" sz="2800" b="1" dirty="0" smtClean="0">
                <a:solidFill>
                  <a:schemeClr val="bg1"/>
                </a:solidFill>
              </a:rPr>
              <a:t>μουσι</a:t>
            </a:r>
            <a:r>
              <a:rPr lang="el-GR" sz="2800" dirty="0" smtClean="0">
                <a:solidFill>
                  <a:schemeClr val="bg1"/>
                </a:solidFill>
              </a:rPr>
              <a:t>κή</a:t>
            </a:r>
            <a:r>
              <a:rPr lang="el-GR" sz="2800" dirty="0">
                <a:solidFill>
                  <a:schemeClr val="bg1"/>
                </a:solidFill>
              </a:rPr>
              <a:t>, το φόβο, την αίσθηση της ταυτοποίησης, την ανάκτηση πληροφοριών κ.ά.</a:t>
            </a:r>
          </a:p>
          <a:p>
            <a:r>
              <a:rPr lang="el-GR" sz="2800" dirty="0">
                <a:solidFill>
                  <a:schemeClr val="bg1"/>
                </a:solidFill>
              </a:rPr>
              <a:t>• </a:t>
            </a:r>
            <a:r>
              <a:rPr lang="el-GR" sz="2800" b="1" dirty="0">
                <a:solidFill>
                  <a:schemeClr val="bg1"/>
                </a:solidFill>
              </a:rPr>
              <a:t>Το δεξί ημισφαίριο, που είναι υπεύθυνο για την ανάλυση των μη λεκτικών </a:t>
            </a:r>
            <a:r>
              <a:rPr lang="el-GR" sz="2800" b="1" dirty="0" smtClean="0">
                <a:solidFill>
                  <a:schemeClr val="bg1"/>
                </a:solidFill>
              </a:rPr>
              <a:t>πληροφο</a:t>
            </a:r>
            <a:r>
              <a:rPr lang="el-GR" sz="2800" dirty="0" smtClean="0">
                <a:solidFill>
                  <a:schemeClr val="bg1"/>
                </a:solidFill>
              </a:rPr>
              <a:t>ριών</a:t>
            </a:r>
            <a:r>
              <a:rPr lang="el-GR" sz="2800" dirty="0">
                <a:solidFill>
                  <a:schemeClr val="bg1"/>
                </a:solidFill>
              </a:rPr>
              <a:t>, την αντίληψη του χώρου, τον έλεγχο της αριστερής πλευράς του σώματος.</a:t>
            </a:r>
          </a:p>
          <a:p>
            <a:r>
              <a:rPr lang="el-GR" sz="2800" dirty="0">
                <a:solidFill>
                  <a:schemeClr val="bg1"/>
                </a:solidFill>
              </a:rPr>
              <a:t>• </a:t>
            </a:r>
            <a:r>
              <a:rPr lang="el-GR" sz="2800" b="1" dirty="0">
                <a:solidFill>
                  <a:schemeClr val="bg1"/>
                </a:solidFill>
              </a:rPr>
              <a:t>Το αριστερό ημισφαίριο, που έχει άμεση σχέση με τις λειτουργίες που αφορούν </a:t>
            </a:r>
            <a:r>
              <a:rPr lang="el-GR" sz="2800" b="1" dirty="0" smtClean="0">
                <a:solidFill>
                  <a:schemeClr val="bg1"/>
                </a:solidFill>
              </a:rPr>
              <a:t>τη </a:t>
            </a:r>
            <a:r>
              <a:rPr lang="el-GR" sz="2800" dirty="0" smtClean="0">
                <a:solidFill>
                  <a:schemeClr val="bg1"/>
                </a:solidFill>
              </a:rPr>
              <a:t>δεξιά </a:t>
            </a:r>
            <a:r>
              <a:rPr lang="el-GR" sz="2800" dirty="0">
                <a:solidFill>
                  <a:schemeClr val="bg1"/>
                </a:solidFill>
              </a:rPr>
              <a:t>πλευρά του σώματός μας, την παραγωγή και κατανόηση της γλώσσας, την </a:t>
            </a:r>
            <a:r>
              <a:rPr lang="el-GR" sz="2800" dirty="0" err="1">
                <a:solidFill>
                  <a:schemeClr val="bg1"/>
                </a:solidFill>
              </a:rPr>
              <a:t>απο</a:t>
            </a:r>
            <a:r>
              <a:rPr lang="el-GR" sz="2800" dirty="0">
                <a:solidFill>
                  <a:schemeClr val="bg1"/>
                </a:solidFill>
              </a:rPr>
              <a:t>-</a:t>
            </a:r>
          </a:p>
          <a:p>
            <a:r>
              <a:rPr lang="el-GR" sz="2800" dirty="0" err="1">
                <a:solidFill>
                  <a:schemeClr val="bg1"/>
                </a:solidFill>
              </a:rPr>
              <a:t>θηκευμένη</a:t>
            </a:r>
            <a:r>
              <a:rPr lang="el-GR" sz="2800" dirty="0">
                <a:solidFill>
                  <a:schemeClr val="bg1"/>
                </a:solidFill>
              </a:rPr>
              <a:t> μνήμη με μορφή λόγου, τη συστηματική και λογική ερμηνεία των </a:t>
            </a:r>
            <a:r>
              <a:rPr lang="el-GR" sz="2800" dirty="0" smtClean="0">
                <a:solidFill>
                  <a:schemeClr val="bg1"/>
                </a:solidFill>
              </a:rPr>
              <a:t>πληροφοριών</a:t>
            </a:r>
            <a:r>
              <a:rPr lang="el-GR" sz="2800" dirty="0">
                <a:solidFill>
                  <a:schemeClr val="bg1"/>
                </a:solidFill>
              </a:rPr>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a:solidFill>
                  <a:schemeClr val="bg1"/>
                </a:solidFill>
              </a:rPr>
              <a:t>Ο </a:t>
            </a:r>
            <a:r>
              <a:rPr lang="el-GR" sz="2800" dirty="0" err="1">
                <a:solidFill>
                  <a:schemeClr val="bg1"/>
                </a:solidFill>
              </a:rPr>
              <a:t>Guilford</a:t>
            </a:r>
            <a:r>
              <a:rPr lang="el-GR" sz="2800" dirty="0">
                <a:solidFill>
                  <a:schemeClr val="bg1"/>
                </a:solidFill>
              </a:rPr>
              <a:t> υποστηρίζει ότι η νοημοσύνη συνίσταται από πέντε τουλάχιστον </a:t>
            </a:r>
            <a:r>
              <a:rPr lang="el-GR" sz="2800" dirty="0" smtClean="0">
                <a:solidFill>
                  <a:schemeClr val="bg1"/>
                </a:solidFill>
              </a:rPr>
              <a:t>διαφορετικούς </a:t>
            </a:r>
            <a:r>
              <a:rPr lang="el-GR" sz="2800" dirty="0">
                <a:solidFill>
                  <a:schemeClr val="bg1"/>
                </a:solidFill>
              </a:rPr>
              <a:t>τύπους γνωστικών διεργασιών:</a:t>
            </a:r>
          </a:p>
        </p:txBody>
      </p:sp>
      <p:sp>
        <p:nvSpPr>
          <p:cNvPr id="3" name="2 - Θέση περιεχομένου"/>
          <p:cNvSpPr>
            <a:spLocks noGrp="1"/>
          </p:cNvSpPr>
          <p:nvPr>
            <p:ph idx="1"/>
          </p:nvPr>
        </p:nvSpPr>
        <p:spPr/>
        <p:txBody>
          <a:bodyPr/>
          <a:lstStyle/>
          <a:p>
            <a:r>
              <a:rPr lang="el-GR" b="1" dirty="0">
                <a:solidFill>
                  <a:schemeClr val="bg1"/>
                </a:solidFill>
              </a:rPr>
              <a:t>Λειτουργίες του ανθρώπινου νου:</a:t>
            </a:r>
          </a:p>
          <a:p>
            <a:pPr>
              <a:buNone/>
            </a:pPr>
            <a:r>
              <a:rPr lang="el-GR" dirty="0">
                <a:solidFill>
                  <a:schemeClr val="bg1"/>
                </a:solidFill>
              </a:rPr>
              <a:t>1. Η κατανόηση.</a:t>
            </a:r>
          </a:p>
          <a:p>
            <a:pPr>
              <a:buNone/>
            </a:pPr>
            <a:r>
              <a:rPr lang="el-GR" dirty="0">
                <a:solidFill>
                  <a:schemeClr val="bg1"/>
                </a:solidFill>
              </a:rPr>
              <a:t>2. Η μνήμη.</a:t>
            </a:r>
          </a:p>
          <a:p>
            <a:pPr>
              <a:buNone/>
            </a:pPr>
            <a:r>
              <a:rPr lang="el-GR" dirty="0">
                <a:solidFill>
                  <a:schemeClr val="bg1"/>
                </a:solidFill>
              </a:rPr>
              <a:t>3. Η συγκλίνουσα κριτική σκέψη.</a:t>
            </a:r>
          </a:p>
          <a:p>
            <a:pPr>
              <a:buNone/>
            </a:pPr>
            <a:r>
              <a:rPr lang="el-GR" dirty="0">
                <a:solidFill>
                  <a:schemeClr val="bg1"/>
                </a:solidFill>
              </a:rPr>
              <a:t>4. Η αποκλίνουσα δημιουργική σκέψη.</a:t>
            </a:r>
          </a:p>
          <a:p>
            <a:pPr>
              <a:buNone/>
            </a:pPr>
            <a:r>
              <a:rPr lang="el-GR" dirty="0">
                <a:solidFill>
                  <a:schemeClr val="bg1"/>
                </a:solidFill>
              </a:rPr>
              <a:t>5. Η αξιολόγηση</a:t>
            </a:r>
            <a:r>
              <a:rPr lang="el-GR" dirty="0" smtClean="0">
                <a:solidFill>
                  <a:schemeClr val="bg1"/>
                </a:solidFill>
              </a:rPr>
              <a:t>.</a:t>
            </a:r>
          </a:p>
          <a:p>
            <a:pPr>
              <a:buNone/>
            </a:pPr>
            <a:endParaRPr lang="el-GR"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539552" y="980728"/>
            <a:ext cx="8136904" cy="3108543"/>
          </a:xfrm>
          <a:prstGeom prst="rect">
            <a:avLst/>
          </a:prstGeom>
        </p:spPr>
        <p:txBody>
          <a:bodyPr wrap="square">
            <a:spAutoFit/>
          </a:bodyPr>
          <a:lstStyle/>
          <a:p>
            <a:r>
              <a:rPr lang="el-GR" sz="2800" b="1" dirty="0">
                <a:solidFill>
                  <a:schemeClr val="bg1"/>
                </a:solidFill>
              </a:rPr>
              <a:t>Επιλέγουμε να προσεγγίσουμε:</a:t>
            </a:r>
          </a:p>
          <a:p>
            <a:r>
              <a:rPr lang="el-GR" sz="2800" dirty="0">
                <a:solidFill>
                  <a:schemeClr val="bg1"/>
                </a:solidFill>
              </a:rPr>
              <a:t>• </a:t>
            </a:r>
            <a:r>
              <a:rPr lang="el-GR" sz="2800" b="1" dirty="0">
                <a:solidFill>
                  <a:schemeClr val="bg1"/>
                </a:solidFill>
              </a:rPr>
              <a:t>την πρόσληψη (εντάσσεται στην ευρύτερη λειτουργία της κατανόησης)</a:t>
            </a:r>
          </a:p>
          <a:p>
            <a:r>
              <a:rPr lang="el-GR" sz="2800" dirty="0">
                <a:solidFill>
                  <a:schemeClr val="bg1"/>
                </a:solidFill>
              </a:rPr>
              <a:t>• </a:t>
            </a:r>
            <a:r>
              <a:rPr lang="el-GR" sz="2800" b="1" dirty="0">
                <a:solidFill>
                  <a:schemeClr val="bg1"/>
                </a:solidFill>
              </a:rPr>
              <a:t>τη μνήμη</a:t>
            </a:r>
          </a:p>
          <a:p>
            <a:r>
              <a:rPr lang="el-GR" sz="2800" dirty="0">
                <a:solidFill>
                  <a:schemeClr val="bg1"/>
                </a:solidFill>
              </a:rPr>
              <a:t>• </a:t>
            </a:r>
            <a:r>
              <a:rPr lang="el-GR" sz="2800" b="1" dirty="0">
                <a:solidFill>
                  <a:schemeClr val="bg1"/>
                </a:solidFill>
              </a:rPr>
              <a:t>τη συγκλίνουσα – κριτική σκέψη</a:t>
            </a:r>
          </a:p>
          <a:p>
            <a:r>
              <a:rPr lang="el-GR" sz="2800" dirty="0">
                <a:solidFill>
                  <a:schemeClr val="bg1"/>
                </a:solidFill>
              </a:rPr>
              <a:t>• </a:t>
            </a:r>
            <a:r>
              <a:rPr lang="el-GR" sz="2800" b="1" dirty="0">
                <a:solidFill>
                  <a:schemeClr val="bg1"/>
                </a:solidFill>
              </a:rPr>
              <a:t>και την αποκλίνουσα – δημιουργική σκέψη (Παρασκευόπουλος Ι., 2004)</a:t>
            </a:r>
            <a:endParaRPr lang="el-GR" sz="2800" dirty="0">
              <a:solidFill>
                <a:schemeClr val="bg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solidFill>
                  <a:schemeClr val="bg1"/>
                </a:solidFill>
              </a:rPr>
              <a:t>1.2.1 Γενική συνοπτική παρουσίαση</a:t>
            </a:r>
            <a:endParaRPr lang="el-GR" dirty="0">
              <a:solidFill>
                <a:schemeClr val="bg1"/>
              </a:solidFill>
            </a:endParaRPr>
          </a:p>
        </p:txBody>
      </p:sp>
      <p:sp>
        <p:nvSpPr>
          <p:cNvPr id="3" name="2 - Θέση περιεχομένου"/>
          <p:cNvSpPr>
            <a:spLocks noGrp="1"/>
          </p:cNvSpPr>
          <p:nvPr>
            <p:ph idx="1"/>
          </p:nvPr>
        </p:nvSpPr>
        <p:spPr>
          <a:xfrm>
            <a:off x="457200" y="1412776"/>
            <a:ext cx="8507288" cy="4713387"/>
          </a:xfrm>
        </p:spPr>
        <p:txBody>
          <a:bodyPr>
            <a:normAutofit fontScale="92500" lnSpcReduction="20000"/>
          </a:bodyPr>
          <a:lstStyle/>
          <a:p>
            <a:pPr>
              <a:buNone/>
            </a:pPr>
            <a:r>
              <a:rPr lang="el-GR" b="1" dirty="0">
                <a:solidFill>
                  <a:schemeClr val="bg1"/>
                </a:solidFill>
              </a:rPr>
              <a:t>α. Η πρόσληψη</a:t>
            </a:r>
          </a:p>
          <a:p>
            <a:pPr>
              <a:buNone/>
            </a:pPr>
            <a:r>
              <a:rPr lang="el-GR" dirty="0">
                <a:solidFill>
                  <a:schemeClr val="bg1"/>
                </a:solidFill>
              </a:rPr>
              <a:t>Όπως αναφέραμε και παραπάνω η πρόσληψη εντάσσεται στην ευρύτερη λειτουργία </a:t>
            </a:r>
            <a:r>
              <a:rPr lang="el-GR" dirty="0" smtClean="0">
                <a:solidFill>
                  <a:schemeClr val="bg1"/>
                </a:solidFill>
              </a:rPr>
              <a:t>της κατανόησης</a:t>
            </a:r>
            <a:r>
              <a:rPr lang="el-GR" dirty="0">
                <a:solidFill>
                  <a:schemeClr val="bg1"/>
                </a:solidFill>
              </a:rPr>
              <a:t>, περιλαμβάνει τις ικανότητες της παρατήρησης, της προσοχής, της </a:t>
            </a:r>
            <a:r>
              <a:rPr lang="el-GR" dirty="0" smtClean="0">
                <a:solidFill>
                  <a:schemeClr val="bg1"/>
                </a:solidFill>
              </a:rPr>
              <a:t>αντίληψης, της </a:t>
            </a:r>
            <a:r>
              <a:rPr lang="el-GR" dirty="0">
                <a:solidFill>
                  <a:schemeClr val="bg1"/>
                </a:solidFill>
              </a:rPr>
              <a:t>αποκωδικοποίησης, της αναγνώρισης και της κατανόησης του εισερχόμενου υλικού.</a:t>
            </a:r>
          </a:p>
          <a:p>
            <a:pPr>
              <a:buNone/>
            </a:pPr>
            <a:r>
              <a:rPr lang="el-GR" b="1" dirty="0">
                <a:solidFill>
                  <a:schemeClr val="bg1"/>
                </a:solidFill>
              </a:rPr>
              <a:t>β. Η μνήμη</a:t>
            </a:r>
          </a:p>
          <a:p>
            <a:pPr>
              <a:buNone/>
            </a:pPr>
            <a:r>
              <a:rPr lang="el-GR" dirty="0">
                <a:solidFill>
                  <a:schemeClr val="bg1"/>
                </a:solidFill>
              </a:rPr>
              <a:t>Με τη διαδικασία αυτή εναποθηκεύονται οι πληροφορίες, διατηρούνται και </a:t>
            </a:r>
            <a:r>
              <a:rPr lang="el-GR" dirty="0" smtClean="0">
                <a:solidFill>
                  <a:schemeClr val="bg1"/>
                </a:solidFill>
              </a:rPr>
              <a:t>αναπλάθονται σε </a:t>
            </a:r>
            <a:r>
              <a:rPr lang="el-GR" dirty="0">
                <a:solidFill>
                  <a:schemeClr val="bg1"/>
                </a:solidFill>
              </a:rPr>
              <a:t>μεταγενέστερο χρόνο.</a:t>
            </a: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251520" y="404664"/>
            <a:ext cx="8712968" cy="4893647"/>
          </a:xfrm>
          <a:prstGeom prst="rect">
            <a:avLst/>
          </a:prstGeom>
        </p:spPr>
        <p:txBody>
          <a:bodyPr wrap="square">
            <a:spAutoFit/>
          </a:bodyPr>
          <a:lstStyle/>
          <a:p>
            <a:r>
              <a:rPr lang="el-GR" sz="2400" b="1" dirty="0">
                <a:solidFill>
                  <a:schemeClr val="bg1"/>
                </a:solidFill>
              </a:rPr>
              <a:t>γ. Η συγκλίνουσα – κριτική σκέψη</a:t>
            </a:r>
          </a:p>
          <a:p>
            <a:r>
              <a:rPr lang="el-GR" sz="2400" dirty="0">
                <a:solidFill>
                  <a:schemeClr val="bg1"/>
                </a:solidFill>
              </a:rPr>
              <a:t>Είναι ένας τρόπος σκέψης που χρησιμοποιείται για την επίλυση προβλημάτων που </a:t>
            </a:r>
            <a:r>
              <a:rPr lang="el-GR" sz="2400" dirty="0" smtClean="0">
                <a:solidFill>
                  <a:schemeClr val="bg1"/>
                </a:solidFill>
              </a:rPr>
              <a:t>επιδέχονται </a:t>
            </a:r>
            <a:r>
              <a:rPr lang="el-GR" sz="2400" dirty="0">
                <a:solidFill>
                  <a:schemeClr val="bg1"/>
                </a:solidFill>
              </a:rPr>
              <a:t>μία μόνο απάντηση. Η συγκλίνουσα σκέψη αντιστοιχεί στον παραδοσιακό </a:t>
            </a:r>
            <a:r>
              <a:rPr lang="el-GR" sz="2400" dirty="0" smtClean="0">
                <a:solidFill>
                  <a:schemeClr val="bg1"/>
                </a:solidFill>
              </a:rPr>
              <a:t>τρόπο αντίληψης</a:t>
            </a:r>
            <a:r>
              <a:rPr lang="el-GR" sz="2400" dirty="0">
                <a:solidFill>
                  <a:schemeClr val="bg1"/>
                </a:solidFill>
              </a:rPr>
              <a:t>, όπου η σκέψη οδηγείται σε μία λύση, με δομημένους – </a:t>
            </a:r>
            <a:r>
              <a:rPr lang="el-GR" sz="2400" dirty="0" smtClean="0">
                <a:solidFill>
                  <a:schemeClr val="bg1"/>
                </a:solidFill>
              </a:rPr>
              <a:t>προκαθορισμένους τρόπους </a:t>
            </a:r>
            <a:r>
              <a:rPr lang="el-GR" sz="2400" dirty="0">
                <a:solidFill>
                  <a:schemeClr val="bg1"/>
                </a:solidFill>
              </a:rPr>
              <a:t>που στηρίζονται στη λογική και συνήθως τα αποτελέσματα είναι κατά </a:t>
            </a:r>
            <a:r>
              <a:rPr lang="el-GR" sz="2400" dirty="0" smtClean="0">
                <a:solidFill>
                  <a:schemeClr val="bg1"/>
                </a:solidFill>
              </a:rPr>
              <a:t>κάποιον τρόπο </a:t>
            </a:r>
            <a:r>
              <a:rPr lang="el-GR" sz="2400" dirty="0">
                <a:solidFill>
                  <a:schemeClr val="bg1"/>
                </a:solidFill>
              </a:rPr>
              <a:t>προκαθορισμένα.</a:t>
            </a:r>
          </a:p>
          <a:p>
            <a:r>
              <a:rPr lang="el-GR" sz="2400" b="1" dirty="0">
                <a:solidFill>
                  <a:schemeClr val="bg1"/>
                </a:solidFill>
              </a:rPr>
              <a:t>δ. Η αποκλίνουσα – δημιουργική σκέψη</a:t>
            </a:r>
          </a:p>
          <a:p>
            <a:r>
              <a:rPr lang="el-GR" sz="2400" dirty="0">
                <a:solidFill>
                  <a:schemeClr val="bg1"/>
                </a:solidFill>
              </a:rPr>
              <a:t>Είναι ένας τρόπος σκέψης που ακολουθεί ασυνήθιστες διαδικασίες και τα </a:t>
            </a:r>
            <a:r>
              <a:rPr lang="el-GR" sz="2400" dirty="0" smtClean="0">
                <a:solidFill>
                  <a:schemeClr val="bg1"/>
                </a:solidFill>
              </a:rPr>
              <a:t>αποτελέσματα τα </a:t>
            </a:r>
            <a:r>
              <a:rPr lang="el-GR" sz="2400" dirty="0">
                <a:solidFill>
                  <a:schemeClr val="bg1"/>
                </a:solidFill>
              </a:rPr>
              <a:t>οποία προκύπτουν δε θα μπορούσαμε να τα εντάξουμε στην κατηγορία των </a:t>
            </a:r>
            <a:r>
              <a:rPr lang="el-GR" sz="2400" dirty="0" smtClean="0">
                <a:solidFill>
                  <a:schemeClr val="bg1"/>
                </a:solidFill>
              </a:rPr>
              <a:t>αναμενόμενων</a:t>
            </a:r>
            <a:r>
              <a:rPr lang="el-GR" sz="2400" dirty="0">
                <a:solidFill>
                  <a:schemeClr val="bg1"/>
                </a:solidFill>
              </a:rPr>
              <a:t>. Θα λέγαμε με την αποκλίνουσα – δημιουργική σκέψη ότι το άτομο απομακρύνει τη</a:t>
            </a:r>
          </a:p>
          <a:p>
            <a:r>
              <a:rPr lang="el-GR" sz="2400" dirty="0">
                <a:solidFill>
                  <a:schemeClr val="bg1"/>
                </a:solidFill>
              </a:rPr>
              <a:t>σκέψη από τις γνωστές και συνηθισμένες απαντήσεις.</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539552" y="1124744"/>
            <a:ext cx="8280920" cy="3539430"/>
          </a:xfrm>
          <a:prstGeom prst="rect">
            <a:avLst/>
          </a:prstGeom>
        </p:spPr>
        <p:txBody>
          <a:bodyPr wrap="square">
            <a:spAutoFit/>
          </a:bodyPr>
          <a:lstStyle/>
          <a:p>
            <a:r>
              <a:rPr lang="el-GR" sz="3200" dirty="0">
                <a:solidFill>
                  <a:schemeClr val="bg1"/>
                </a:solidFill>
              </a:rPr>
              <a:t>Αν θα θέλαμε να κατηγοριοποιήσουμε τα χαρακτηριστικά των απαντήσεων θα λέγαμε ότι</a:t>
            </a:r>
          </a:p>
          <a:p>
            <a:r>
              <a:rPr lang="el-GR" sz="3200" dirty="0">
                <a:solidFill>
                  <a:schemeClr val="bg1"/>
                </a:solidFill>
              </a:rPr>
              <a:t>χαρακτηρίζονται από:</a:t>
            </a:r>
          </a:p>
          <a:p>
            <a:r>
              <a:rPr lang="el-GR" sz="3200" dirty="0">
                <a:solidFill>
                  <a:schemeClr val="bg1"/>
                </a:solidFill>
              </a:rPr>
              <a:t>• πολλές σε αριθμό απαντήσεις – λύσεις</a:t>
            </a:r>
          </a:p>
          <a:p>
            <a:r>
              <a:rPr lang="el-GR" sz="3200" dirty="0">
                <a:solidFill>
                  <a:schemeClr val="bg1"/>
                </a:solidFill>
              </a:rPr>
              <a:t>• μεγάλη ευρηματικότητα στις απαντήσεις</a:t>
            </a:r>
          </a:p>
          <a:p>
            <a:r>
              <a:rPr lang="el-GR" sz="3200" dirty="0">
                <a:solidFill>
                  <a:schemeClr val="bg1"/>
                </a:solidFill>
              </a:rPr>
              <a:t>• μεγάλο βαθμό δημιουργικότητας</a:t>
            </a:r>
            <a:r>
              <a:rPr lang="el-GR" sz="3200" dirty="0" smtClean="0">
                <a:solidFill>
                  <a:schemeClr val="bg1"/>
                </a:solidFill>
              </a:rPr>
              <a:t>.</a:t>
            </a:r>
            <a:r>
              <a:rPr lang="el-GR" sz="3200" b="1" dirty="0"/>
              <a:t> </a:t>
            </a:r>
            <a:endParaRPr lang="el-GR" sz="3200" dirty="0" smtClean="0">
              <a:solidFill>
                <a:schemeClr val="bg1"/>
              </a:solidFill>
            </a:endParaRPr>
          </a:p>
          <a:p>
            <a:endParaRPr lang="el-GR" sz="3200" dirty="0">
              <a:solidFill>
                <a:schemeClr val="bg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22114"/>
          </a:xfrm>
        </p:spPr>
        <p:txBody>
          <a:bodyPr/>
          <a:lstStyle/>
          <a:p>
            <a:r>
              <a:rPr lang="el-GR" sz="2800" b="1" dirty="0" smtClean="0">
                <a:solidFill>
                  <a:schemeClr val="bg1"/>
                </a:solidFill>
              </a:rPr>
              <a:t>1.2.2 Η λειτουργία της πρόσληψης</a:t>
            </a:r>
            <a:endParaRPr lang="el-GR" sz="2800" dirty="0">
              <a:solidFill>
                <a:schemeClr val="bg1"/>
              </a:solidFill>
            </a:endParaRPr>
          </a:p>
        </p:txBody>
      </p:sp>
      <p:sp>
        <p:nvSpPr>
          <p:cNvPr id="3" name="2 - Θέση περιεχομένου"/>
          <p:cNvSpPr>
            <a:spLocks noGrp="1"/>
          </p:cNvSpPr>
          <p:nvPr>
            <p:ph idx="1"/>
          </p:nvPr>
        </p:nvSpPr>
        <p:spPr>
          <a:xfrm>
            <a:off x="457200" y="1268760"/>
            <a:ext cx="8229600" cy="4857403"/>
          </a:xfrm>
        </p:spPr>
        <p:txBody>
          <a:bodyPr>
            <a:normAutofit lnSpcReduction="10000"/>
          </a:bodyPr>
          <a:lstStyle/>
          <a:p>
            <a:r>
              <a:rPr lang="el-GR" dirty="0">
                <a:solidFill>
                  <a:schemeClr val="bg1"/>
                </a:solidFill>
              </a:rPr>
              <a:t>Η πρόσληψη εντάσσεται στην ευρύτερη λειτουργία της κατανόησης, </a:t>
            </a:r>
            <a:endParaRPr lang="el-GR" dirty="0" smtClean="0">
              <a:solidFill>
                <a:schemeClr val="bg1"/>
              </a:solidFill>
            </a:endParaRPr>
          </a:p>
          <a:p>
            <a:pPr>
              <a:buNone/>
            </a:pPr>
            <a:r>
              <a:rPr lang="el-GR" u="sng" dirty="0" smtClean="0">
                <a:solidFill>
                  <a:schemeClr val="bg1"/>
                </a:solidFill>
              </a:rPr>
              <a:t>περιλαμβάνει </a:t>
            </a:r>
            <a:r>
              <a:rPr lang="el-GR" u="sng" dirty="0">
                <a:solidFill>
                  <a:schemeClr val="bg1"/>
                </a:solidFill>
              </a:rPr>
              <a:t>τις </a:t>
            </a:r>
            <a:r>
              <a:rPr lang="el-GR" u="sng" dirty="0" smtClean="0">
                <a:solidFill>
                  <a:schemeClr val="bg1"/>
                </a:solidFill>
              </a:rPr>
              <a:t>ικανότητες </a:t>
            </a:r>
          </a:p>
          <a:p>
            <a:r>
              <a:rPr lang="el-GR" dirty="0" smtClean="0">
                <a:solidFill>
                  <a:schemeClr val="bg1"/>
                </a:solidFill>
              </a:rPr>
              <a:t>της </a:t>
            </a:r>
            <a:r>
              <a:rPr lang="el-GR" dirty="0">
                <a:solidFill>
                  <a:schemeClr val="bg1"/>
                </a:solidFill>
              </a:rPr>
              <a:t>παρατήρησης, </a:t>
            </a:r>
            <a:endParaRPr lang="el-GR" dirty="0" smtClean="0">
              <a:solidFill>
                <a:schemeClr val="bg1"/>
              </a:solidFill>
            </a:endParaRPr>
          </a:p>
          <a:p>
            <a:r>
              <a:rPr lang="el-GR" dirty="0" smtClean="0">
                <a:solidFill>
                  <a:schemeClr val="bg1"/>
                </a:solidFill>
              </a:rPr>
              <a:t>της </a:t>
            </a:r>
            <a:r>
              <a:rPr lang="el-GR" dirty="0">
                <a:solidFill>
                  <a:schemeClr val="bg1"/>
                </a:solidFill>
              </a:rPr>
              <a:t>προσοχής, </a:t>
            </a:r>
            <a:endParaRPr lang="el-GR" dirty="0" smtClean="0">
              <a:solidFill>
                <a:schemeClr val="bg1"/>
              </a:solidFill>
            </a:endParaRPr>
          </a:p>
          <a:p>
            <a:r>
              <a:rPr lang="el-GR" dirty="0" smtClean="0">
                <a:solidFill>
                  <a:schemeClr val="bg1"/>
                </a:solidFill>
              </a:rPr>
              <a:t>της </a:t>
            </a:r>
            <a:r>
              <a:rPr lang="el-GR" dirty="0">
                <a:solidFill>
                  <a:schemeClr val="bg1"/>
                </a:solidFill>
              </a:rPr>
              <a:t>αντίληψης, </a:t>
            </a:r>
            <a:endParaRPr lang="el-GR" dirty="0" smtClean="0">
              <a:solidFill>
                <a:schemeClr val="bg1"/>
              </a:solidFill>
            </a:endParaRPr>
          </a:p>
          <a:p>
            <a:r>
              <a:rPr lang="el-GR" dirty="0" smtClean="0">
                <a:solidFill>
                  <a:schemeClr val="bg1"/>
                </a:solidFill>
              </a:rPr>
              <a:t>της </a:t>
            </a:r>
            <a:r>
              <a:rPr lang="el-GR" dirty="0">
                <a:solidFill>
                  <a:schemeClr val="bg1"/>
                </a:solidFill>
              </a:rPr>
              <a:t>αποκωδικοποίησης, </a:t>
            </a:r>
            <a:endParaRPr lang="el-GR" dirty="0" smtClean="0">
              <a:solidFill>
                <a:schemeClr val="bg1"/>
              </a:solidFill>
            </a:endParaRPr>
          </a:p>
          <a:p>
            <a:r>
              <a:rPr lang="el-GR" dirty="0" smtClean="0">
                <a:solidFill>
                  <a:schemeClr val="bg1"/>
                </a:solidFill>
              </a:rPr>
              <a:t>της αναγνώρισης </a:t>
            </a:r>
            <a:r>
              <a:rPr lang="el-GR" dirty="0">
                <a:solidFill>
                  <a:schemeClr val="bg1"/>
                </a:solidFill>
              </a:rPr>
              <a:t>και </a:t>
            </a:r>
            <a:endParaRPr lang="el-GR" dirty="0" smtClean="0">
              <a:solidFill>
                <a:schemeClr val="bg1"/>
              </a:solidFill>
            </a:endParaRPr>
          </a:p>
          <a:p>
            <a:r>
              <a:rPr lang="el-GR" dirty="0" smtClean="0">
                <a:solidFill>
                  <a:schemeClr val="bg1"/>
                </a:solidFill>
              </a:rPr>
              <a:t>της </a:t>
            </a:r>
            <a:r>
              <a:rPr lang="el-GR" dirty="0">
                <a:solidFill>
                  <a:schemeClr val="bg1"/>
                </a:solidFill>
              </a:rPr>
              <a:t>κατανόησης του εισερχόμενου υλικού.</a:t>
            </a: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pic>
        <p:nvPicPr>
          <p:cNvPr id="3" name="Picture 2" descr="http://micro-kosmos.uoa.gr/gr/magazine/ergasies_foititon/ettap/2012-13/creativity/images/green1.jpg"/>
          <p:cNvPicPr>
            <a:picLocks noChangeAspect="1" noChangeArrowheads="1"/>
          </p:cNvPicPr>
          <p:nvPr/>
        </p:nvPicPr>
        <p:blipFill>
          <a:blip r:embed="rId2" cstate="print"/>
          <a:srcRect/>
          <a:stretch>
            <a:fillRect/>
          </a:stretch>
        </p:blipFill>
        <p:spPr bwMode="auto">
          <a:xfrm>
            <a:off x="683568" y="1916832"/>
            <a:ext cx="7560840" cy="1438275"/>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38138"/>
          </a:xfrm>
        </p:spPr>
        <p:txBody>
          <a:bodyPr>
            <a:noAutofit/>
          </a:bodyPr>
          <a:lstStyle/>
          <a:p>
            <a:r>
              <a:rPr lang="el-GR" sz="3200" b="1" dirty="0">
                <a:solidFill>
                  <a:schemeClr val="bg1"/>
                </a:solidFill>
              </a:rPr>
              <a:t>1.2.3 Η λειτουργία της μνήμης</a:t>
            </a:r>
            <a:endParaRPr lang="el-GR" sz="3200" dirty="0">
              <a:solidFill>
                <a:schemeClr val="bg1"/>
              </a:solidFill>
            </a:endParaRPr>
          </a:p>
        </p:txBody>
      </p:sp>
      <p:sp>
        <p:nvSpPr>
          <p:cNvPr id="3" name="2 - Θέση περιεχομένου"/>
          <p:cNvSpPr>
            <a:spLocks noGrp="1"/>
          </p:cNvSpPr>
          <p:nvPr>
            <p:ph idx="1"/>
          </p:nvPr>
        </p:nvSpPr>
        <p:spPr>
          <a:xfrm>
            <a:off x="457200" y="1700808"/>
            <a:ext cx="8229600" cy="4425355"/>
          </a:xfrm>
        </p:spPr>
        <p:txBody>
          <a:bodyPr>
            <a:normAutofit/>
          </a:bodyPr>
          <a:lstStyle/>
          <a:p>
            <a:pPr>
              <a:buNone/>
            </a:pPr>
            <a:r>
              <a:rPr lang="el-GR" sz="3600" i="1" dirty="0">
                <a:solidFill>
                  <a:schemeClr val="bg1"/>
                </a:solidFill>
              </a:rPr>
              <a:t>«Το μυαλό μας είναι σαν το στομάχι μας . Δεν έχει σημασία η ποσότητα που του </a:t>
            </a:r>
            <a:r>
              <a:rPr lang="el-GR" sz="3600" i="1" dirty="0" smtClean="0">
                <a:solidFill>
                  <a:schemeClr val="bg1"/>
                </a:solidFill>
              </a:rPr>
              <a:t>προσθέτουμε</a:t>
            </a:r>
            <a:r>
              <a:rPr lang="el-GR" sz="3600" i="1" dirty="0">
                <a:solidFill>
                  <a:schemeClr val="bg1"/>
                </a:solidFill>
              </a:rPr>
              <a:t>, αλλά η ποσότητα που μπορεί να χωνέψει.»</a:t>
            </a:r>
          </a:p>
          <a:p>
            <a:pPr algn="r">
              <a:buNone/>
            </a:pPr>
            <a:r>
              <a:rPr lang="en-US" sz="3600" b="1" i="1" dirty="0">
                <a:solidFill>
                  <a:schemeClr val="bg1"/>
                </a:solidFill>
              </a:rPr>
              <a:t>Albert Jay Nock</a:t>
            </a:r>
            <a:endParaRPr lang="el-GR" sz="3600"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251520" y="197346"/>
            <a:ext cx="8640960" cy="6370975"/>
          </a:xfrm>
          <a:prstGeom prst="rect">
            <a:avLst/>
          </a:prstGeom>
        </p:spPr>
        <p:txBody>
          <a:bodyPr wrap="square">
            <a:spAutoFit/>
          </a:bodyPr>
          <a:lstStyle/>
          <a:p>
            <a:r>
              <a:rPr lang="el-GR" sz="2400" dirty="0">
                <a:solidFill>
                  <a:schemeClr val="bg1"/>
                </a:solidFill>
              </a:rPr>
              <a:t>Η δημιουργικότητα είναι στενά συνδεδεμένη με τη λειτουργία της μνήμης. Στη </a:t>
            </a:r>
            <a:r>
              <a:rPr lang="el-GR" sz="2400" dirty="0" smtClean="0">
                <a:solidFill>
                  <a:schemeClr val="bg1"/>
                </a:solidFill>
              </a:rPr>
              <a:t>δημιουργική </a:t>
            </a:r>
            <a:r>
              <a:rPr lang="el-GR" sz="2400" dirty="0">
                <a:solidFill>
                  <a:schemeClr val="bg1"/>
                </a:solidFill>
              </a:rPr>
              <a:t>διαδικασία ο εγκέφαλος ανασύρει στην επιφάνεια οτιδήποτε μπορεί να γνωρίζει </a:t>
            </a:r>
            <a:r>
              <a:rPr lang="el-GR" sz="2400" dirty="0" smtClean="0">
                <a:solidFill>
                  <a:schemeClr val="bg1"/>
                </a:solidFill>
              </a:rPr>
              <a:t>και αφορά </a:t>
            </a:r>
            <a:r>
              <a:rPr lang="el-GR" sz="2400" dirty="0">
                <a:solidFill>
                  <a:schemeClr val="bg1"/>
                </a:solidFill>
              </a:rPr>
              <a:t>το θέμα που επεξεργάζεται (είναι οι προγενέστερες γνώσεις, πληροφορίες), </a:t>
            </a:r>
            <a:r>
              <a:rPr lang="el-GR" sz="2400" dirty="0" smtClean="0">
                <a:solidFill>
                  <a:schemeClr val="bg1"/>
                </a:solidFill>
              </a:rPr>
              <a:t>ισχύει δηλαδή </a:t>
            </a:r>
            <a:r>
              <a:rPr lang="el-GR" sz="2400" dirty="0">
                <a:solidFill>
                  <a:schemeClr val="bg1"/>
                </a:solidFill>
              </a:rPr>
              <a:t>αυτό που αναφέραμε, η παραγωγή ιδεών δεν ξεκινάει από μηδενική βάση.</a:t>
            </a:r>
          </a:p>
          <a:p>
            <a:r>
              <a:rPr lang="el-GR" sz="2400" dirty="0">
                <a:solidFill>
                  <a:schemeClr val="bg1"/>
                </a:solidFill>
              </a:rPr>
              <a:t>Στη συνέχεια ακολουθεί η σύνδεσή τους με το νέο, μέσα από διαδικασίες που </a:t>
            </a:r>
            <a:r>
              <a:rPr lang="el-GR" sz="2400" dirty="0" smtClean="0">
                <a:solidFill>
                  <a:schemeClr val="bg1"/>
                </a:solidFill>
              </a:rPr>
              <a:t>εμπεριέχουν </a:t>
            </a:r>
            <a:r>
              <a:rPr lang="el-GR" sz="2400" dirty="0">
                <a:solidFill>
                  <a:schemeClr val="bg1"/>
                </a:solidFill>
              </a:rPr>
              <a:t>το ποιοτικό στοιχείο της επινοητικότητας ή της εφευρετικότητας</a:t>
            </a:r>
            <a:r>
              <a:rPr lang="el-GR" sz="2400" dirty="0" smtClean="0">
                <a:solidFill>
                  <a:schemeClr val="bg1"/>
                </a:solidFill>
              </a:rPr>
              <a:t>.</a:t>
            </a:r>
          </a:p>
          <a:p>
            <a:r>
              <a:rPr lang="el-GR" sz="2400" dirty="0" smtClean="0">
                <a:solidFill>
                  <a:schemeClr val="bg1"/>
                </a:solidFill>
              </a:rPr>
              <a:t> </a:t>
            </a:r>
            <a:r>
              <a:rPr lang="el-GR" sz="2400" dirty="0">
                <a:solidFill>
                  <a:schemeClr val="bg1"/>
                </a:solidFill>
              </a:rPr>
              <a:t>Όλη αυτή η </a:t>
            </a:r>
            <a:r>
              <a:rPr lang="el-GR" sz="2400" dirty="0" smtClean="0">
                <a:solidFill>
                  <a:schemeClr val="bg1"/>
                </a:solidFill>
              </a:rPr>
              <a:t>διαδικασία </a:t>
            </a:r>
            <a:r>
              <a:rPr lang="el-GR" sz="2400" dirty="0">
                <a:solidFill>
                  <a:schemeClr val="bg1"/>
                </a:solidFill>
              </a:rPr>
              <a:t>προϋποθέτει την ικανότητα όπως: να ανακαλούμε προγενέστερες μνήμες. </a:t>
            </a:r>
            <a:r>
              <a:rPr lang="el-GR" sz="2400" dirty="0" smtClean="0">
                <a:solidFill>
                  <a:schemeClr val="bg1"/>
                </a:solidFill>
              </a:rPr>
              <a:t>Μέρος στην </a:t>
            </a:r>
            <a:r>
              <a:rPr lang="el-GR" sz="2400" dirty="0">
                <a:solidFill>
                  <a:schemeClr val="bg1"/>
                </a:solidFill>
              </a:rPr>
              <a:t>προκείμενη διαδικασία λαμβάνει και η οπτική μνήμη. Η ποσότητα των </a:t>
            </a:r>
            <a:r>
              <a:rPr lang="el-GR" sz="2400" dirty="0" smtClean="0">
                <a:solidFill>
                  <a:schemeClr val="bg1"/>
                </a:solidFill>
              </a:rPr>
              <a:t>πληροφοριών που </a:t>
            </a:r>
            <a:r>
              <a:rPr lang="el-GR" sz="2400" dirty="0">
                <a:solidFill>
                  <a:schemeClr val="bg1"/>
                </a:solidFill>
              </a:rPr>
              <a:t>διατηρείται μέσω αυτής της διαδικασίας είναι αξιοσημείωτη. Ας προσπαθήσουμε </a:t>
            </a:r>
            <a:r>
              <a:rPr lang="el-GR" sz="2400" dirty="0" smtClean="0">
                <a:solidFill>
                  <a:schemeClr val="bg1"/>
                </a:solidFill>
              </a:rPr>
              <a:t>να ανακαλέσουμε </a:t>
            </a:r>
            <a:r>
              <a:rPr lang="el-GR" sz="2400" dirty="0">
                <a:solidFill>
                  <a:schemeClr val="bg1"/>
                </a:solidFill>
              </a:rPr>
              <a:t>στη μνήμη μας ανθρώπους που έχουμε συναντήσει στη ζωή μας. </a:t>
            </a:r>
            <a:r>
              <a:rPr lang="el-GR" sz="2400" dirty="0" smtClean="0">
                <a:solidFill>
                  <a:schemeClr val="bg1"/>
                </a:solidFill>
              </a:rPr>
              <a:t>Έχουμε λόγου </a:t>
            </a:r>
            <a:r>
              <a:rPr lang="el-GR" sz="2400" dirty="0">
                <a:solidFill>
                  <a:schemeClr val="bg1"/>
                </a:solidFill>
              </a:rPr>
              <a:t>χάρη τη δυνατότητα να αναγνωρίσουμε τις διαφορετικές εκφράσεις στα </a:t>
            </a:r>
            <a:r>
              <a:rPr lang="el-GR" sz="2400" dirty="0" smtClean="0">
                <a:solidFill>
                  <a:schemeClr val="bg1"/>
                </a:solidFill>
              </a:rPr>
              <a:t>πρόσωπά τους</a:t>
            </a:r>
            <a:r>
              <a:rPr lang="el-GR" sz="2400" dirty="0">
                <a:solidFill>
                  <a:schemeClr val="bg1"/>
                </a:solidFill>
              </a:rPr>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467544" y="612845"/>
            <a:ext cx="8136904" cy="4893647"/>
          </a:xfrm>
          <a:prstGeom prst="rect">
            <a:avLst/>
          </a:prstGeom>
        </p:spPr>
        <p:txBody>
          <a:bodyPr wrap="square">
            <a:spAutoFit/>
          </a:bodyPr>
          <a:lstStyle/>
          <a:p>
            <a:r>
              <a:rPr lang="el-GR" sz="2400" dirty="0">
                <a:solidFill>
                  <a:srgbClr val="C00000"/>
                </a:solidFill>
              </a:rPr>
              <a:t>Θα ολοκληρώσουμε το κεφάλαιο της μνήμης με απλές τεχνικές που μπορεί να μας </a:t>
            </a:r>
            <a:r>
              <a:rPr lang="el-GR" sz="2400" dirty="0" smtClean="0">
                <a:solidFill>
                  <a:srgbClr val="C00000"/>
                </a:solidFill>
              </a:rPr>
              <a:t>βοηθήσουν </a:t>
            </a:r>
            <a:r>
              <a:rPr lang="el-GR" sz="2400" dirty="0">
                <a:solidFill>
                  <a:srgbClr val="C00000"/>
                </a:solidFill>
              </a:rPr>
              <a:t>να βελτιώσουμε τη μνήμη.</a:t>
            </a:r>
          </a:p>
          <a:p>
            <a:r>
              <a:rPr lang="el-GR" sz="2400" dirty="0">
                <a:solidFill>
                  <a:schemeClr val="bg1"/>
                </a:solidFill>
              </a:rPr>
              <a:t>Κάνουμε μια βόλτα γύρω ή μέσα στο σπίτι μας. Επιλέγουμε δέκα σημεία ή δέκα </a:t>
            </a:r>
            <a:r>
              <a:rPr lang="el-GR" sz="2400" dirty="0" smtClean="0">
                <a:solidFill>
                  <a:schemeClr val="bg1"/>
                </a:solidFill>
              </a:rPr>
              <a:t>αντικείμενα </a:t>
            </a:r>
            <a:r>
              <a:rPr lang="el-GR" sz="2400" dirty="0">
                <a:solidFill>
                  <a:schemeClr val="bg1"/>
                </a:solidFill>
              </a:rPr>
              <a:t>και δημιουργούμε μια νοητική λίστα. Μνημονεύουμε τα δέκα αυτά </a:t>
            </a:r>
            <a:r>
              <a:rPr lang="el-GR" sz="2400" dirty="0" smtClean="0">
                <a:solidFill>
                  <a:schemeClr val="bg1"/>
                </a:solidFill>
              </a:rPr>
              <a:t>αντικείμενα χρησιμοποιώντας </a:t>
            </a:r>
            <a:r>
              <a:rPr lang="el-GR" sz="2400" dirty="0">
                <a:solidFill>
                  <a:schemeClr val="bg1"/>
                </a:solidFill>
              </a:rPr>
              <a:t>μια λογική διάταξη. Μετά από αυτό, όποτε θα θέλουμε να θυμηθούμε </a:t>
            </a:r>
            <a:r>
              <a:rPr lang="el-GR" sz="2400" dirty="0" smtClean="0">
                <a:solidFill>
                  <a:schemeClr val="bg1"/>
                </a:solidFill>
              </a:rPr>
              <a:t>μια λίστα </a:t>
            </a:r>
            <a:r>
              <a:rPr lang="el-GR" sz="2400" dirty="0">
                <a:solidFill>
                  <a:schemeClr val="bg1"/>
                </a:solidFill>
              </a:rPr>
              <a:t>πραγμάτων, θα μπορούμε απλά να τα συσχετίζουμε με ένα ή και τα δέκα αυτά </a:t>
            </a:r>
            <a:r>
              <a:rPr lang="el-GR" sz="2400" dirty="0" smtClean="0">
                <a:solidFill>
                  <a:schemeClr val="bg1"/>
                </a:solidFill>
              </a:rPr>
              <a:t>αντικείμενα</a:t>
            </a:r>
            <a:r>
              <a:rPr lang="el-GR" sz="2400" dirty="0">
                <a:solidFill>
                  <a:schemeClr val="bg1"/>
                </a:solidFill>
              </a:rPr>
              <a:t>. Αυτό είναι εφικτό εφόσον χρησιμοποιήσουμε τη δημιουργική μας φαντασία ή</a:t>
            </a:r>
          </a:p>
          <a:p>
            <a:r>
              <a:rPr lang="el-GR" sz="2400" dirty="0">
                <a:solidFill>
                  <a:schemeClr val="bg1"/>
                </a:solidFill>
              </a:rPr>
              <a:t>προσθέσουμε ακόμη ήχους ή κάτι άλλο. </a:t>
            </a:r>
            <a:r>
              <a:rPr lang="el-GR" sz="2400" dirty="0" err="1">
                <a:solidFill>
                  <a:schemeClr val="bg1"/>
                </a:solidFill>
              </a:rPr>
              <a:t>΄Ετσι</a:t>
            </a:r>
            <a:r>
              <a:rPr lang="el-GR" sz="2400" dirty="0">
                <a:solidFill>
                  <a:schemeClr val="bg1"/>
                </a:solidFill>
              </a:rPr>
              <a:t>, όταν θα θέλουμε να επαναφέρουμε </a:t>
            </a:r>
            <a:r>
              <a:rPr lang="el-GR" sz="2400" dirty="0" smtClean="0">
                <a:solidFill>
                  <a:schemeClr val="bg1"/>
                </a:solidFill>
              </a:rPr>
              <a:t>στη μνήμη </a:t>
            </a:r>
            <a:r>
              <a:rPr lang="el-GR" sz="2400" dirty="0">
                <a:solidFill>
                  <a:schemeClr val="bg1"/>
                </a:solidFill>
              </a:rPr>
              <a:t>μας κάτι, είναι αρκετό να επαναλάβουμε τη βόλτα μας γύρω ή μέσα στο σπίτι.</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395536" y="332656"/>
            <a:ext cx="8352928" cy="6124754"/>
          </a:xfrm>
          <a:prstGeom prst="rect">
            <a:avLst/>
          </a:prstGeom>
        </p:spPr>
        <p:txBody>
          <a:bodyPr wrap="square">
            <a:spAutoFit/>
          </a:bodyPr>
          <a:lstStyle/>
          <a:p>
            <a:r>
              <a:rPr lang="el-GR" sz="2800" b="1" dirty="0">
                <a:solidFill>
                  <a:schemeClr val="bg1"/>
                </a:solidFill>
              </a:rPr>
              <a:t>Συνεπώς:</a:t>
            </a:r>
          </a:p>
          <a:p>
            <a:r>
              <a:rPr lang="el-GR" sz="2800" dirty="0">
                <a:solidFill>
                  <a:schemeClr val="bg1"/>
                </a:solidFill>
              </a:rPr>
              <a:t>• Ας ενεργοποιήσουμε τη δημιουργικότητά μας.</a:t>
            </a:r>
          </a:p>
          <a:p>
            <a:r>
              <a:rPr lang="el-GR" sz="2800" dirty="0">
                <a:solidFill>
                  <a:schemeClr val="bg1"/>
                </a:solidFill>
              </a:rPr>
              <a:t>• Ας χρησιμοποιήσουμε συσχετισμούς στην επίλυση προβλημάτων και </a:t>
            </a:r>
            <a:r>
              <a:rPr lang="el-GR" sz="2800" dirty="0" smtClean="0">
                <a:solidFill>
                  <a:schemeClr val="bg1"/>
                </a:solidFill>
              </a:rPr>
              <a:t>στη δημιουργία ιδεών</a:t>
            </a:r>
            <a:r>
              <a:rPr lang="el-GR" sz="2800" dirty="0">
                <a:solidFill>
                  <a:schemeClr val="bg1"/>
                </a:solidFill>
              </a:rPr>
              <a:t>.</a:t>
            </a:r>
          </a:p>
          <a:p>
            <a:r>
              <a:rPr lang="el-GR" sz="2800" dirty="0">
                <a:solidFill>
                  <a:schemeClr val="bg1"/>
                </a:solidFill>
              </a:rPr>
              <a:t>• Ας μην αποκλείουμε τον εαυτό μας από αυτή τη διαδικασία.</a:t>
            </a:r>
          </a:p>
          <a:p>
            <a:r>
              <a:rPr lang="el-GR" sz="2800" dirty="0">
                <a:solidFill>
                  <a:schemeClr val="bg1"/>
                </a:solidFill>
              </a:rPr>
              <a:t>• Ας συμπεριλάβουμε το προσωπικό μας ή την ομάδα μας στη διαδικασία της </a:t>
            </a:r>
            <a:r>
              <a:rPr lang="el-GR" sz="2800" dirty="0" smtClean="0">
                <a:solidFill>
                  <a:schemeClr val="bg1"/>
                </a:solidFill>
              </a:rPr>
              <a:t>δημιουργικής </a:t>
            </a:r>
            <a:r>
              <a:rPr lang="el-GR" sz="2800" dirty="0">
                <a:solidFill>
                  <a:schemeClr val="bg1"/>
                </a:solidFill>
              </a:rPr>
              <a:t>επίλυσης προβλημάτων.</a:t>
            </a:r>
          </a:p>
          <a:p>
            <a:r>
              <a:rPr lang="el-GR" sz="2800" b="1" dirty="0">
                <a:solidFill>
                  <a:schemeClr val="bg1"/>
                </a:solidFill>
              </a:rPr>
              <a:t>Κι ας μην ξεχνάμε ότι:</a:t>
            </a:r>
          </a:p>
          <a:p>
            <a:r>
              <a:rPr lang="el-GR" sz="2800" b="1" dirty="0">
                <a:solidFill>
                  <a:schemeClr val="bg1"/>
                </a:solidFill>
              </a:rPr>
              <a:t>Νέοι τρόποι σκέψης και δημιουργικής προσέγγισης διαμορφώνουν ένα ξεχωριστό </a:t>
            </a:r>
            <a:r>
              <a:rPr lang="el-GR" sz="2800" b="1" dirty="0" smtClean="0">
                <a:solidFill>
                  <a:schemeClr val="bg1"/>
                </a:solidFill>
              </a:rPr>
              <a:t>τοπίο </a:t>
            </a:r>
            <a:r>
              <a:rPr lang="el-GR" sz="2800" b="1" dirty="0">
                <a:solidFill>
                  <a:schemeClr val="bg1"/>
                </a:solidFill>
              </a:rPr>
              <a:t>στην εξέταση του προβλήματος και ανοίγουν τους ορίζοντες για νέες, </a:t>
            </a:r>
            <a:r>
              <a:rPr lang="el-GR" sz="2800" b="1" dirty="0" smtClean="0">
                <a:solidFill>
                  <a:schemeClr val="bg1"/>
                </a:solidFill>
              </a:rPr>
              <a:t>πρωτότυπες, δημιουργικές </a:t>
            </a:r>
            <a:r>
              <a:rPr lang="el-GR" sz="2800" b="1" dirty="0">
                <a:solidFill>
                  <a:schemeClr val="bg1"/>
                </a:solidFill>
              </a:rPr>
              <a:t>ιδέες και λύσεις.</a:t>
            </a:r>
            <a:endParaRPr lang="el-GR" sz="2800" dirty="0">
              <a:solidFill>
                <a:schemeClr val="bg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323528" y="764704"/>
            <a:ext cx="7920880" cy="4401205"/>
          </a:xfrm>
          <a:prstGeom prst="rect">
            <a:avLst/>
          </a:prstGeom>
        </p:spPr>
        <p:txBody>
          <a:bodyPr wrap="square">
            <a:spAutoFit/>
          </a:bodyPr>
          <a:lstStyle/>
          <a:p>
            <a:r>
              <a:rPr lang="el-GR" sz="2800" b="1" dirty="0">
                <a:solidFill>
                  <a:srgbClr val="FFFF00"/>
                </a:solidFill>
              </a:rPr>
              <a:t>Δραστηριότητες για εμπέδωση και προέκταση της γνώσης</a:t>
            </a:r>
          </a:p>
          <a:p>
            <a:r>
              <a:rPr lang="el-GR" sz="2800" dirty="0">
                <a:solidFill>
                  <a:srgbClr val="FFFF00"/>
                </a:solidFill>
              </a:rPr>
              <a:t>1. Μπορείς να αναφέρεις τις πέντε λειτουργίες του νου;</a:t>
            </a:r>
          </a:p>
          <a:p>
            <a:r>
              <a:rPr lang="el-GR" sz="2800" dirty="0">
                <a:solidFill>
                  <a:srgbClr val="FFFF00"/>
                </a:solidFill>
              </a:rPr>
              <a:t>2. Πώς λειτουργεί ο ανθρώπινος εγκέφαλος; Συνδύασε τη λειτουργία του εγκεφάλου με</a:t>
            </a:r>
          </a:p>
          <a:p>
            <a:r>
              <a:rPr lang="el-GR" sz="2800" dirty="0">
                <a:solidFill>
                  <a:srgbClr val="FFFF00"/>
                </a:solidFill>
              </a:rPr>
              <a:t>τη λειτουργία ενός ηλεκτρονικού υπολογιστή.</a:t>
            </a:r>
          </a:p>
          <a:p>
            <a:r>
              <a:rPr lang="el-GR" sz="2800" dirty="0">
                <a:solidFill>
                  <a:srgbClr val="FFFF00"/>
                </a:solidFill>
              </a:rPr>
              <a:t>3. Πώς η λειτουργική διαδικασία είναι συνδεδεμένη με τη λειτουργία της μνήμης;</a:t>
            </a:r>
          </a:p>
          <a:p>
            <a:endParaRPr lang="el-GR" sz="2800" dirty="0">
              <a:solidFill>
                <a:srgbClr val="FFFF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426170"/>
          </a:xfrm>
        </p:spPr>
        <p:txBody>
          <a:bodyPr>
            <a:normAutofit/>
          </a:bodyPr>
          <a:lstStyle/>
          <a:p>
            <a:r>
              <a:rPr lang="el-GR" sz="2800" b="1" dirty="0">
                <a:solidFill>
                  <a:schemeClr val="bg1"/>
                </a:solidFill>
              </a:rPr>
              <a:t>1.2.4 Η λειτουργία της συγκλίνουσας - κριτικής σκέψης</a:t>
            </a:r>
            <a:endParaRPr lang="el-GR" sz="2800" dirty="0">
              <a:solidFill>
                <a:schemeClr val="bg1"/>
              </a:solidFill>
            </a:endParaRPr>
          </a:p>
        </p:txBody>
      </p:sp>
      <p:sp>
        <p:nvSpPr>
          <p:cNvPr id="3" name="2 - Θέση περιεχομένου"/>
          <p:cNvSpPr>
            <a:spLocks noGrp="1"/>
          </p:cNvSpPr>
          <p:nvPr>
            <p:ph idx="1"/>
          </p:nvPr>
        </p:nvSpPr>
        <p:spPr>
          <a:xfrm>
            <a:off x="457200" y="2132856"/>
            <a:ext cx="8229600" cy="3993307"/>
          </a:xfrm>
        </p:spPr>
        <p:txBody>
          <a:bodyPr/>
          <a:lstStyle/>
          <a:p>
            <a:pPr>
              <a:buNone/>
            </a:pPr>
            <a:r>
              <a:rPr lang="el-GR" b="1" i="1" dirty="0">
                <a:solidFill>
                  <a:schemeClr val="bg1"/>
                </a:solidFill>
              </a:rPr>
              <a:t>«Λίθοι και πλίνθοι και ξύλα και κέραμοι ατάκτως </a:t>
            </a:r>
            <a:r>
              <a:rPr lang="el-GR" b="1" i="1" dirty="0" err="1">
                <a:solidFill>
                  <a:schemeClr val="bg1"/>
                </a:solidFill>
              </a:rPr>
              <a:t>ερριμένα</a:t>
            </a:r>
            <a:r>
              <a:rPr lang="el-GR" b="1" i="1" dirty="0">
                <a:solidFill>
                  <a:schemeClr val="bg1"/>
                </a:solidFill>
              </a:rPr>
              <a:t> </a:t>
            </a:r>
            <a:r>
              <a:rPr lang="el-GR" b="1" i="1" dirty="0" smtClean="0">
                <a:solidFill>
                  <a:schemeClr val="bg1"/>
                </a:solidFill>
              </a:rPr>
              <a:t>ουδέν χρήσιμα </a:t>
            </a:r>
            <a:r>
              <a:rPr lang="el-GR" b="1" i="1" dirty="0">
                <a:solidFill>
                  <a:schemeClr val="bg1"/>
                </a:solidFill>
              </a:rPr>
              <a:t>εστί.»</a:t>
            </a:r>
          </a:p>
          <a:p>
            <a:pPr algn="r">
              <a:buNone/>
            </a:pPr>
            <a:r>
              <a:rPr lang="el-GR" b="1" i="1" dirty="0">
                <a:solidFill>
                  <a:schemeClr val="bg1"/>
                </a:solidFill>
              </a:rPr>
              <a:t>Σωκράτης</a:t>
            </a:r>
            <a:endParaRPr lang="el-GR" b="1"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323528" y="404664"/>
            <a:ext cx="8568952" cy="5837882"/>
          </a:xfrm>
          <a:prstGeom prst="rect">
            <a:avLst/>
          </a:prstGeom>
        </p:spPr>
        <p:txBody>
          <a:bodyPr wrap="square">
            <a:spAutoFit/>
          </a:bodyPr>
          <a:lstStyle/>
          <a:p>
            <a:r>
              <a:rPr lang="el-GR" sz="2800" dirty="0">
                <a:solidFill>
                  <a:schemeClr val="bg1"/>
                </a:solidFill>
              </a:rPr>
              <a:t>Ο </a:t>
            </a:r>
            <a:r>
              <a:rPr lang="el-GR" sz="2800" dirty="0" err="1">
                <a:solidFill>
                  <a:schemeClr val="bg1"/>
                </a:solidFill>
              </a:rPr>
              <a:t>Guilford</a:t>
            </a:r>
            <a:r>
              <a:rPr lang="el-GR" sz="2800" dirty="0">
                <a:solidFill>
                  <a:schemeClr val="bg1"/>
                </a:solidFill>
              </a:rPr>
              <a:t> αναφέρει για τη συγκλίνουσα σκέψη: είναι ο τρόπος σκέψης που </a:t>
            </a:r>
            <a:r>
              <a:rPr lang="el-GR" sz="2800" dirty="0" smtClean="0">
                <a:solidFill>
                  <a:schemeClr val="bg1"/>
                </a:solidFill>
              </a:rPr>
              <a:t>χρησιμοποιείται </a:t>
            </a:r>
            <a:r>
              <a:rPr lang="el-GR" sz="2800" dirty="0">
                <a:solidFill>
                  <a:schemeClr val="bg1"/>
                </a:solidFill>
              </a:rPr>
              <a:t>για επίλυση προβλημάτων που επιδέχονται μία σωστή λύση.</a:t>
            </a:r>
          </a:p>
          <a:p>
            <a:r>
              <a:rPr lang="el-GR" sz="2800" dirty="0">
                <a:solidFill>
                  <a:schemeClr val="bg1"/>
                </a:solidFill>
              </a:rPr>
              <a:t>Η συγκλίνουσα σκέψη αναφέρεται στην ικανότητα που έχει ο άνθρωπος να αναλύει, </a:t>
            </a:r>
            <a:r>
              <a:rPr lang="el-GR" sz="2800" dirty="0" smtClean="0">
                <a:solidFill>
                  <a:schemeClr val="bg1"/>
                </a:solidFill>
              </a:rPr>
              <a:t>να συγκρίνει</a:t>
            </a:r>
            <a:r>
              <a:rPr lang="el-GR" sz="2800" dirty="0">
                <a:solidFill>
                  <a:schemeClr val="bg1"/>
                </a:solidFill>
              </a:rPr>
              <a:t>, να συνδυάζει, να συνθέτει, να ταξινομεί παραστάσεις και έννοιες με βάση τους</a:t>
            </a:r>
          </a:p>
          <a:p>
            <a:r>
              <a:rPr lang="el-GR" sz="2800" dirty="0">
                <a:solidFill>
                  <a:schemeClr val="bg1"/>
                </a:solidFill>
              </a:rPr>
              <a:t>κανόνες της λογικής, ώστε να δίνει μία λύση (Παρασκευόπουλος, Ι., 2004).</a:t>
            </a:r>
          </a:p>
          <a:p>
            <a:r>
              <a:rPr lang="el-GR" sz="2800" dirty="0">
                <a:solidFill>
                  <a:schemeClr val="bg1"/>
                </a:solidFill>
              </a:rPr>
              <a:t>Η συγκλίνουσα σκέψη ονομάζεται και κριτική σκέψη και λειτουργεί με βάση το </a:t>
            </a:r>
            <a:r>
              <a:rPr lang="el-GR" sz="2800" dirty="0" smtClean="0">
                <a:solidFill>
                  <a:schemeClr val="bg1"/>
                </a:solidFill>
              </a:rPr>
              <a:t>λογικό σύστημα</a:t>
            </a:r>
            <a:r>
              <a:rPr lang="el-GR" sz="2800" dirty="0">
                <a:solidFill>
                  <a:schemeClr val="bg1"/>
                </a:solidFill>
              </a:rPr>
              <a:t>, που είτε γίνεται αποδεκτό με την απάντηση «ναι» ή απορρίπτεται με ένα «όχι</a:t>
            </a:r>
            <a:r>
              <a:rPr lang="el-GR" sz="2800" dirty="0" smtClean="0">
                <a:solidFill>
                  <a:schemeClr val="bg1"/>
                </a:solidFill>
              </a:rPr>
              <a:t>» (</a:t>
            </a:r>
            <a:r>
              <a:rPr lang="el-GR" sz="2800" dirty="0" err="1">
                <a:solidFill>
                  <a:schemeClr val="bg1"/>
                </a:solidFill>
              </a:rPr>
              <a:t>Μαγνήσαλης</a:t>
            </a:r>
            <a:r>
              <a:rPr lang="el-GR" sz="2800" dirty="0">
                <a:solidFill>
                  <a:schemeClr val="bg1"/>
                </a:solidFill>
              </a:rPr>
              <a:t>, Κ., 2003).</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251520" y="260648"/>
            <a:ext cx="8892480" cy="5632311"/>
          </a:xfrm>
          <a:prstGeom prst="rect">
            <a:avLst/>
          </a:prstGeom>
        </p:spPr>
        <p:txBody>
          <a:bodyPr wrap="square">
            <a:spAutoFit/>
          </a:bodyPr>
          <a:lstStyle/>
          <a:p>
            <a:r>
              <a:rPr lang="el-GR" sz="2400" dirty="0">
                <a:solidFill>
                  <a:schemeClr val="bg1"/>
                </a:solidFill>
              </a:rPr>
              <a:t>Μπορούμε να κατανοήσουμε την κριτική σκέψη βασιζόμενοι σε δύο συνιστώσες:</a:t>
            </a:r>
          </a:p>
          <a:p>
            <a:r>
              <a:rPr lang="el-GR" sz="2400" dirty="0">
                <a:solidFill>
                  <a:schemeClr val="bg1"/>
                </a:solidFill>
              </a:rPr>
              <a:t>1. Την ικανότητα ενεργοποίησης οργανωμένων </a:t>
            </a:r>
            <a:r>
              <a:rPr lang="el-GR" sz="2400" dirty="0" smtClean="0">
                <a:solidFill>
                  <a:schemeClr val="bg1"/>
                </a:solidFill>
              </a:rPr>
              <a:t>ή συστηματοποιημένων </a:t>
            </a:r>
            <a:r>
              <a:rPr lang="el-GR" sz="2400" dirty="0">
                <a:solidFill>
                  <a:schemeClr val="bg1"/>
                </a:solidFill>
              </a:rPr>
              <a:t>πληροφοριών </a:t>
            </a:r>
            <a:r>
              <a:rPr lang="el-GR" sz="2400" dirty="0" smtClean="0">
                <a:solidFill>
                  <a:schemeClr val="bg1"/>
                </a:solidFill>
              </a:rPr>
              <a:t>ή πεποιθήσεων</a:t>
            </a:r>
            <a:r>
              <a:rPr lang="el-GR" sz="2400" dirty="0">
                <a:solidFill>
                  <a:schemeClr val="bg1"/>
                </a:solidFill>
              </a:rPr>
              <a:t>.</a:t>
            </a:r>
          </a:p>
          <a:p>
            <a:r>
              <a:rPr lang="el-GR" sz="2400" dirty="0">
                <a:solidFill>
                  <a:schemeClr val="bg1"/>
                </a:solidFill>
              </a:rPr>
              <a:t>2. Μια συνήθεια βασιζόμενη στη διανοητική λειτουργία χρησιμοποίησης αυτής της </a:t>
            </a:r>
            <a:r>
              <a:rPr lang="el-GR" sz="2400" dirty="0" smtClean="0">
                <a:solidFill>
                  <a:schemeClr val="bg1"/>
                </a:solidFill>
              </a:rPr>
              <a:t>ικανότητας </a:t>
            </a:r>
            <a:r>
              <a:rPr lang="el-GR" sz="2400" dirty="0">
                <a:solidFill>
                  <a:schemeClr val="bg1"/>
                </a:solidFill>
              </a:rPr>
              <a:t>ως καθοδήγησης της συμπεριφοράς.</a:t>
            </a:r>
          </a:p>
          <a:p>
            <a:r>
              <a:rPr lang="el-GR" sz="2400" dirty="0">
                <a:solidFill>
                  <a:schemeClr val="bg1"/>
                </a:solidFill>
              </a:rPr>
              <a:t>Γεγονός που έρχεται σε αντίθεση με την:</a:t>
            </a:r>
          </a:p>
          <a:p>
            <a:r>
              <a:rPr lang="el-GR" sz="2400" dirty="0">
                <a:solidFill>
                  <a:schemeClr val="bg1"/>
                </a:solidFill>
              </a:rPr>
              <a:t>• Απλή απόκτηση και συγκράτηση πληροφοριών, επειδή εμπλέκει ένα </a:t>
            </a:r>
            <a:r>
              <a:rPr lang="el-GR" sz="2400" dirty="0" smtClean="0">
                <a:solidFill>
                  <a:schemeClr val="bg1"/>
                </a:solidFill>
              </a:rPr>
              <a:t>συγκεκριμένο τρόπο </a:t>
            </a:r>
            <a:r>
              <a:rPr lang="el-GR" sz="2400" dirty="0">
                <a:solidFill>
                  <a:schemeClr val="bg1"/>
                </a:solidFill>
              </a:rPr>
              <a:t>αναζήτησης και χειρισμού των πληροφοριών.</a:t>
            </a:r>
          </a:p>
          <a:p>
            <a:r>
              <a:rPr lang="el-GR" sz="2400" dirty="0">
                <a:solidFill>
                  <a:schemeClr val="bg1"/>
                </a:solidFill>
              </a:rPr>
              <a:t>• Την απλή κατοχή ορισμένων ικανοτήτων, επειδή εμπλέκει την </a:t>
            </a:r>
            <a:r>
              <a:rPr lang="el-GR" sz="2400" dirty="0" smtClean="0">
                <a:solidFill>
                  <a:schemeClr val="bg1"/>
                </a:solidFill>
              </a:rPr>
              <a:t>επαναλαμβανόμενη χρησιμοποίησή </a:t>
            </a:r>
            <a:r>
              <a:rPr lang="el-GR" sz="2400" dirty="0">
                <a:solidFill>
                  <a:schemeClr val="bg1"/>
                </a:solidFill>
              </a:rPr>
              <a:t>τους.</a:t>
            </a:r>
          </a:p>
          <a:p>
            <a:r>
              <a:rPr lang="el-GR" sz="2400" dirty="0">
                <a:solidFill>
                  <a:schemeClr val="bg1"/>
                </a:solidFill>
              </a:rPr>
              <a:t>• Την απλή χρήση των ικανοτήτων αυτών χωρίς την αποδοχή των αποτελεσμάτων τους.</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395536" y="620688"/>
            <a:ext cx="8064896" cy="5078313"/>
          </a:xfrm>
          <a:prstGeom prst="rect">
            <a:avLst/>
          </a:prstGeom>
        </p:spPr>
        <p:txBody>
          <a:bodyPr wrap="square">
            <a:spAutoFit/>
          </a:bodyPr>
          <a:lstStyle/>
          <a:p>
            <a:r>
              <a:rPr lang="el-GR" sz="3600" dirty="0">
                <a:solidFill>
                  <a:schemeClr val="bg1"/>
                </a:solidFill>
              </a:rPr>
              <a:t>Η ποιότητα της κριτικής σκέψης εξαρτάται άμεσα και από την ποιότητα των βιωμάτων </a:t>
            </a:r>
            <a:r>
              <a:rPr lang="el-GR" sz="3600" dirty="0" smtClean="0">
                <a:solidFill>
                  <a:schemeClr val="bg1"/>
                </a:solidFill>
              </a:rPr>
              <a:t>και των </a:t>
            </a:r>
            <a:r>
              <a:rPr lang="el-GR" sz="3600" dirty="0">
                <a:solidFill>
                  <a:schemeClr val="bg1"/>
                </a:solidFill>
              </a:rPr>
              <a:t>εμπειριών μας. Κανένας δεν είναι κριτικός στοχαστής σε απόλυτο βαθμό. </a:t>
            </a:r>
            <a:endParaRPr lang="el-GR" sz="3600" dirty="0" smtClean="0">
              <a:solidFill>
                <a:schemeClr val="bg1"/>
              </a:solidFill>
            </a:endParaRPr>
          </a:p>
          <a:p>
            <a:r>
              <a:rPr lang="el-GR" sz="3600" dirty="0" smtClean="0">
                <a:solidFill>
                  <a:schemeClr val="bg1"/>
                </a:solidFill>
              </a:rPr>
              <a:t>Γι</a:t>
            </a:r>
            <a:r>
              <a:rPr lang="el-GR" sz="3600" dirty="0">
                <a:solidFill>
                  <a:schemeClr val="bg1"/>
                </a:solidFill>
              </a:rPr>
              <a:t>’ </a:t>
            </a:r>
            <a:r>
              <a:rPr lang="el-GR" sz="3600" dirty="0" smtClean="0">
                <a:solidFill>
                  <a:schemeClr val="bg1"/>
                </a:solidFill>
              </a:rPr>
              <a:t>αυτόν άλλωστε </a:t>
            </a:r>
            <a:r>
              <a:rPr lang="el-GR" sz="3600" dirty="0">
                <a:solidFill>
                  <a:schemeClr val="bg1"/>
                </a:solidFill>
              </a:rPr>
              <a:t>το λόγο η ανάπτυξη της ικανότητας και συγκρότησης της κριτικής σκέψης </a:t>
            </a:r>
            <a:r>
              <a:rPr lang="el-GR" sz="3600" dirty="0" smtClean="0">
                <a:solidFill>
                  <a:schemeClr val="bg1"/>
                </a:solidFill>
              </a:rPr>
              <a:t>αποτελεί μακροπρόθεσμη </a:t>
            </a:r>
            <a:r>
              <a:rPr lang="el-GR" sz="3600" dirty="0">
                <a:solidFill>
                  <a:schemeClr val="bg1"/>
                </a:solidFill>
              </a:rPr>
              <a:t>επιδίωξη</a:t>
            </a:r>
            <a:r>
              <a:rPr lang="el-GR" sz="2800" dirty="0">
                <a:solidFill>
                  <a:schemeClr val="bg1"/>
                </a:solidFill>
              </a:rPr>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179512" y="332657"/>
            <a:ext cx="8964488" cy="5693866"/>
          </a:xfrm>
          <a:prstGeom prst="rect">
            <a:avLst/>
          </a:prstGeom>
        </p:spPr>
        <p:txBody>
          <a:bodyPr wrap="square">
            <a:spAutoFit/>
          </a:bodyPr>
          <a:lstStyle/>
          <a:p>
            <a:r>
              <a:rPr lang="el-GR" sz="2800" b="1" dirty="0" err="1">
                <a:solidFill>
                  <a:schemeClr val="bg1"/>
                </a:solidFill>
              </a:rPr>
              <a:t>Tα</a:t>
            </a:r>
            <a:r>
              <a:rPr lang="el-GR" sz="2800" b="1" dirty="0">
                <a:solidFill>
                  <a:schemeClr val="bg1"/>
                </a:solidFill>
              </a:rPr>
              <a:t> βασικά στοιχεία της συγκλίνουσας – κριτικής σκέψης</a:t>
            </a:r>
          </a:p>
          <a:p>
            <a:r>
              <a:rPr lang="el-GR" sz="2800" dirty="0">
                <a:solidFill>
                  <a:schemeClr val="bg1"/>
                </a:solidFill>
              </a:rPr>
              <a:t>Οι περισσότερες σύγχρονες μέθοδοι όσον αφορά τα συστατικά στοιχεία της συγκλίνουσας</a:t>
            </a:r>
          </a:p>
          <a:p>
            <a:r>
              <a:rPr lang="el-GR" sz="2800" dirty="0">
                <a:solidFill>
                  <a:schemeClr val="bg1"/>
                </a:solidFill>
              </a:rPr>
              <a:t>– κριτικής σκέψης αναφέρονται</a:t>
            </a:r>
            <a:r>
              <a:rPr lang="el-GR" sz="2800" dirty="0" smtClean="0">
                <a:solidFill>
                  <a:schemeClr val="bg1"/>
                </a:solidFill>
              </a:rPr>
              <a:t>:</a:t>
            </a:r>
            <a:endParaRPr lang="el-GR" sz="2800" dirty="0">
              <a:solidFill>
                <a:schemeClr val="bg1"/>
              </a:solidFill>
            </a:endParaRPr>
          </a:p>
          <a:p>
            <a:r>
              <a:rPr lang="el-GR" sz="2800" dirty="0">
                <a:solidFill>
                  <a:schemeClr val="bg1"/>
                </a:solidFill>
              </a:rPr>
              <a:t>• Στην ετοιμότητα για χρήση της λογικής διάστασης που προκύπτει κατά τη διάρκεια </a:t>
            </a:r>
            <a:r>
              <a:rPr lang="el-GR" sz="2800" dirty="0" smtClean="0">
                <a:solidFill>
                  <a:schemeClr val="bg1"/>
                </a:solidFill>
              </a:rPr>
              <a:t>της διαδικασίας</a:t>
            </a:r>
            <a:r>
              <a:rPr lang="el-GR" sz="2800" dirty="0">
                <a:solidFill>
                  <a:schemeClr val="bg1"/>
                </a:solidFill>
              </a:rPr>
              <a:t>, που στηρίζεται σε λογικά επιχειρήματα.</a:t>
            </a:r>
          </a:p>
          <a:p>
            <a:r>
              <a:rPr lang="el-GR" sz="2800" dirty="0">
                <a:solidFill>
                  <a:schemeClr val="bg1"/>
                </a:solidFill>
              </a:rPr>
              <a:t>• Υπάρχει η προθυμία για αμφισβήτηση των ιδεών των άλλων και των δικών μας με </a:t>
            </a:r>
            <a:r>
              <a:rPr lang="el-GR" sz="2800" dirty="0" smtClean="0">
                <a:solidFill>
                  <a:schemeClr val="bg1"/>
                </a:solidFill>
              </a:rPr>
              <a:t>την προϋπόθεση </a:t>
            </a:r>
            <a:r>
              <a:rPr lang="el-GR" sz="2800" dirty="0">
                <a:solidFill>
                  <a:schemeClr val="bg1"/>
                </a:solidFill>
              </a:rPr>
              <a:t>ότι θα διατρέχει την όλη διαδικασία ο σεβασμός και η αξία του ατόμου.</a:t>
            </a:r>
          </a:p>
          <a:p>
            <a:r>
              <a:rPr lang="el-GR" sz="2800" dirty="0">
                <a:solidFill>
                  <a:schemeClr val="bg1"/>
                </a:solidFill>
              </a:rPr>
              <a:t>• Υπάρχει η επιθυμία για αναζήτηση της </a:t>
            </a:r>
            <a:r>
              <a:rPr lang="el-GR" sz="2800" dirty="0" smtClean="0">
                <a:solidFill>
                  <a:schemeClr val="bg1"/>
                </a:solidFill>
              </a:rPr>
              <a:t>αλήθειας ανεξάρτητα </a:t>
            </a:r>
            <a:r>
              <a:rPr lang="el-GR" sz="2800" dirty="0">
                <a:solidFill>
                  <a:schemeClr val="bg1"/>
                </a:solidFill>
              </a:rPr>
              <a:t>από τις δυσκολίες που </a:t>
            </a:r>
            <a:r>
              <a:rPr lang="el-GR" sz="2800" dirty="0" smtClean="0">
                <a:solidFill>
                  <a:schemeClr val="bg1"/>
                </a:solidFill>
              </a:rPr>
              <a:t>θα παρουσιαστούν</a:t>
            </a:r>
            <a:r>
              <a:rPr lang="el-GR" sz="2800" dirty="0">
                <a:solidFill>
                  <a:schemeClr val="bg1"/>
                </a:solidFill>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dirty="0" smtClean="0">
                <a:solidFill>
                  <a:srgbClr val="FF0000"/>
                </a:solidFill>
              </a:rPr>
              <a:t>ΟΡΙΟΘΕΤΗΣΗ ΤΗΣ ΕΝΝΟΙΑΣ ΤΗΣ ΔΗΜΙΟΥΡΓΙΚΟΤΗΤΑΣ </a:t>
            </a:r>
            <a:r>
              <a:rPr lang="el-GR" dirty="0" smtClean="0"/>
              <a:t/>
            </a:r>
            <a:br>
              <a:rPr lang="el-GR" dirty="0" smtClean="0"/>
            </a:br>
            <a:endParaRPr lang="el-GR" dirty="0"/>
          </a:p>
        </p:txBody>
      </p:sp>
      <p:sp>
        <p:nvSpPr>
          <p:cNvPr id="3" name="2 - Θέση περιεχομένου"/>
          <p:cNvSpPr>
            <a:spLocks noGrp="1"/>
          </p:cNvSpPr>
          <p:nvPr>
            <p:ph idx="1"/>
          </p:nvPr>
        </p:nvSpPr>
        <p:spPr>
          <a:xfrm>
            <a:off x="323528" y="1052736"/>
            <a:ext cx="8352928" cy="5472608"/>
          </a:xfrm>
        </p:spPr>
        <p:txBody>
          <a:bodyPr>
            <a:normAutofit/>
          </a:bodyPr>
          <a:lstStyle/>
          <a:p>
            <a:r>
              <a:rPr lang="el-GR" dirty="0" smtClean="0">
                <a:solidFill>
                  <a:schemeClr val="bg1"/>
                </a:solidFill>
              </a:rPr>
              <a:t>Θεωρητικοί και ερευνητές, αν και αδυνατούν να οριοθετήσουν την έννοια της δημιουργικότητας με ενιαίο τρόπο, συμφωνούν ότι:</a:t>
            </a:r>
          </a:p>
          <a:p>
            <a:pPr>
              <a:buNone/>
            </a:pPr>
            <a:r>
              <a:rPr lang="el-GR" dirty="0" smtClean="0">
                <a:solidFill>
                  <a:schemeClr val="bg1"/>
                </a:solidFill>
              </a:rPr>
              <a:t> </a:t>
            </a:r>
            <a:r>
              <a:rPr lang="el-GR" i="1" dirty="0" smtClean="0">
                <a:solidFill>
                  <a:schemeClr val="bg1"/>
                </a:solidFill>
              </a:rPr>
              <a:t>πρόκειται για φυσική προδιάθεση που ενυπάρχει σε όλα τα άτομα και σε όλες τις ηλικίες και εξαρτάται στενά από το περιβάλλον μέσα στο οποίο αναπτύσσεται, εξελίσσεται και καλλιεργείται. </a:t>
            </a:r>
            <a:endParaRPr lang="el-GR" i="1" dirty="0">
              <a:solidFill>
                <a:schemeClr val="bg1"/>
              </a:solidFill>
            </a:endParaRPr>
          </a:p>
        </p:txBody>
      </p:sp>
      <p:sp>
        <p:nvSpPr>
          <p:cNvPr id="5" name="4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a:xfrm>
            <a:off x="4644008" y="6356350"/>
            <a:ext cx="2592288" cy="365125"/>
          </a:xfrm>
        </p:spPr>
        <p:txBody>
          <a:bodyPr/>
          <a:lstStyle/>
          <a:p>
            <a:r>
              <a:rPr lang="el-GR" smtClean="0"/>
              <a:t>Αναστασιάδη Ντότσικα Ιωάννα</a:t>
            </a:r>
            <a:endParaRPr lang="el-GR"/>
          </a:p>
        </p:txBody>
      </p:sp>
      <p:sp>
        <p:nvSpPr>
          <p:cNvPr id="3" name="2 - Ορθογώνιο"/>
          <p:cNvSpPr/>
          <p:nvPr/>
        </p:nvSpPr>
        <p:spPr>
          <a:xfrm>
            <a:off x="323528" y="188640"/>
            <a:ext cx="8136904" cy="6001643"/>
          </a:xfrm>
          <a:prstGeom prst="rect">
            <a:avLst/>
          </a:prstGeom>
        </p:spPr>
        <p:txBody>
          <a:bodyPr wrap="square">
            <a:spAutoFit/>
          </a:bodyPr>
          <a:lstStyle/>
          <a:p>
            <a:r>
              <a:rPr lang="el-GR" sz="2400" dirty="0">
                <a:solidFill>
                  <a:schemeClr val="bg1"/>
                </a:solidFill>
              </a:rPr>
              <a:t>Υπάρχουν χαρακτηριστικά είδη ερωτήσεων, που για την απάντησή τους, απαιτούν </a:t>
            </a:r>
            <a:r>
              <a:rPr lang="el-GR" sz="2400" dirty="0" smtClean="0">
                <a:solidFill>
                  <a:schemeClr val="bg1"/>
                </a:solidFill>
              </a:rPr>
              <a:t>συγκλίνουσα- </a:t>
            </a:r>
            <a:r>
              <a:rPr lang="el-GR" sz="2400" dirty="0">
                <a:solidFill>
                  <a:schemeClr val="bg1"/>
                </a:solidFill>
              </a:rPr>
              <a:t>κριτική σκέψη. Στην κατηγορία αυτή εντάσσονται ερωτήσεις του τύπου:</a:t>
            </a:r>
          </a:p>
          <a:p>
            <a:r>
              <a:rPr lang="el-GR" sz="2400" dirty="0">
                <a:solidFill>
                  <a:schemeClr val="bg1"/>
                </a:solidFill>
              </a:rPr>
              <a:t>• Με ομοιότητες και διαφορές.</a:t>
            </a:r>
          </a:p>
          <a:p>
            <a:r>
              <a:rPr lang="el-GR" sz="2400" dirty="0">
                <a:solidFill>
                  <a:schemeClr val="bg1"/>
                </a:solidFill>
              </a:rPr>
              <a:t>• Με γλωσσικές αναλογίες.</a:t>
            </a:r>
          </a:p>
          <a:p>
            <a:r>
              <a:rPr lang="el-GR" sz="2400" dirty="0">
                <a:solidFill>
                  <a:schemeClr val="bg1"/>
                </a:solidFill>
              </a:rPr>
              <a:t>• Με τη συμπλήρωση ελλιπών αναλογιών.</a:t>
            </a:r>
          </a:p>
          <a:p>
            <a:r>
              <a:rPr lang="el-GR" sz="2400" dirty="0">
                <a:solidFill>
                  <a:schemeClr val="bg1"/>
                </a:solidFill>
              </a:rPr>
              <a:t>• Με εικονογραφημένες αναλογίες.</a:t>
            </a:r>
          </a:p>
          <a:p>
            <a:r>
              <a:rPr lang="el-GR" sz="2400" dirty="0">
                <a:solidFill>
                  <a:schemeClr val="bg1"/>
                </a:solidFill>
              </a:rPr>
              <a:t>• Με αναγνώριση σχέσεων μεταξύ λέξεων.</a:t>
            </a:r>
          </a:p>
          <a:p>
            <a:r>
              <a:rPr lang="el-GR" sz="2400" dirty="0">
                <a:solidFill>
                  <a:schemeClr val="bg1"/>
                </a:solidFill>
              </a:rPr>
              <a:t>• Με σειρές αριθμών.</a:t>
            </a:r>
          </a:p>
          <a:p>
            <a:r>
              <a:rPr lang="el-GR" sz="2400" dirty="0">
                <a:solidFill>
                  <a:schemeClr val="bg1"/>
                </a:solidFill>
              </a:rPr>
              <a:t>• Με σειρές συμβόλων.</a:t>
            </a:r>
          </a:p>
          <a:p>
            <a:r>
              <a:rPr lang="el-GR" sz="2400" dirty="0">
                <a:solidFill>
                  <a:schemeClr val="bg1"/>
                </a:solidFill>
              </a:rPr>
              <a:t>• Με διαρρύθμιση εικόνων.</a:t>
            </a:r>
          </a:p>
          <a:p>
            <a:r>
              <a:rPr lang="el-GR" sz="2400" dirty="0">
                <a:solidFill>
                  <a:schemeClr val="bg1"/>
                </a:solidFill>
              </a:rPr>
              <a:t>• Με ταξινόμηση εννοιών.</a:t>
            </a:r>
          </a:p>
          <a:p>
            <a:r>
              <a:rPr lang="el-GR" sz="2400" dirty="0">
                <a:solidFill>
                  <a:schemeClr val="bg1"/>
                </a:solidFill>
              </a:rPr>
              <a:t>• Με ταξινόμηση εικόνων.</a:t>
            </a:r>
          </a:p>
          <a:p>
            <a:r>
              <a:rPr lang="el-GR" sz="2400" dirty="0">
                <a:solidFill>
                  <a:schemeClr val="bg1"/>
                </a:solidFill>
              </a:rPr>
              <a:t>• Με γενικές πληροφορίες.</a:t>
            </a:r>
          </a:p>
          <a:p>
            <a:r>
              <a:rPr lang="el-GR" sz="2400" dirty="0">
                <a:solidFill>
                  <a:schemeClr val="bg1"/>
                </a:solidFill>
              </a:rPr>
              <a:t>• Με ερμηνεία παροιμιών.</a:t>
            </a:r>
          </a:p>
          <a:p>
            <a:r>
              <a:rPr lang="el-GR" sz="2400" dirty="0">
                <a:solidFill>
                  <a:schemeClr val="bg1"/>
                </a:solidFill>
              </a:rPr>
              <a:t>• Με συμπλήρωση σχημάτων.</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179512" y="980729"/>
            <a:ext cx="8964488" cy="4524315"/>
          </a:xfrm>
          <a:prstGeom prst="rect">
            <a:avLst/>
          </a:prstGeom>
        </p:spPr>
        <p:txBody>
          <a:bodyPr wrap="square">
            <a:spAutoFit/>
          </a:bodyPr>
          <a:lstStyle/>
          <a:p>
            <a:r>
              <a:rPr lang="el-GR" sz="3200" dirty="0">
                <a:solidFill>
                  <a:schemeClr val="bg1"/>
                </a:solidFill>
              </a:rPr>
              <a:t>Ολοκληρώνουμε το κεφάλαιο με τον ορισμό της συγκλίνουσας – κριτικής σκέψης</a:t>
            </a:r>
            <a:r>
              <a:rPr lang="el-GR" sz="3200" dirty="0" smtClean="0">
                <a:solidFill>
                  <a:schemeClr val="bg1"/>
                </a:solidFill>
              </a:rPr>
              <a:t>:</a:t>
            </a:r>
          </a:p>
          <a:p>
            <a:endParaRPr lang="el-GR" sz="3200" dirty="0">
              <a:solidFill>
                <a:schemeClr val="bg1"/>
              </a:solidFill>
            </a:endParaRPr>
          </a:p>
          <a:p>
            <a:r>
              <a:rPr lang="el-GR" sz="3200" i="1" dirty="0">
                <a:solidFill>
                  <a:schemeClr val="bg1"/>
                </a:solidFill>
              </a:rPr>
              <a:t>«Συγκλίνουσα σκέψη είναι η νοητική ικανότητα με την οποία τα δεδομένα ενός </a:t>
            </a:r>
            <a:r>
              <a:rPr lang="el-GR" sz="3200" i="1" dirty="0" smtClean="0">
                <a:solidFill>
                  <a:schemeClr val="bg1"/>
                </a:solidFill>
              </a:rPr>
              <a:t>προβλήματος </a:t>
            </a:r>
            <a:r>
              <a:rPr lang="el-GR" sz="3200" i="1" dirty="0">
                <a:solidFill>
                  <a:schemeClr val="bg1"/>
                </a:solidFill>
              </a:rPr>
              <a:t>υφίστανται επεξεργασία κατ’ αυστηρούς λογικούς κανόνες, με σκοπό την </a:t>
            </a:r>
            <a:r>
              <a:rPr lang="el-GR" sz="3200" i="1" dirty="0" smtClean="0">
                <a:solidFill>
                  <a:schemeClr val="bg1"/>
                </a:solidFill>
              </a:rPr>
              <a:t>εύρεση της </a:t>
            </a:r>
            <a:r>
              <a:rPr lang="el-GR" sz="3200" i="1" dirty="0">
                <a:solidFill>
                  <a:schemeClr val="bg1"/>
                </a:solidFill>
              </a:rPr>
              <a:t>μίας, της κοινής, της συνήθους λύσης.»</a:t>
            </a:r>
          </a:p>
          <a:p>
            <a:pPr algn="r"/>
            <a:r>
              <a:rPr lang="el-GR" sz="3200" dirty="0">
                <a:solidFill>
                  <a:schemeClr val="bg1"/>
                </a:solidFill>
              </a:rPr>
              <a:t>(Παρασκευόπουλος, Ι., 2004, σ. 19- 24)</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395536" y="188640"/>
            <a:ext cx="8568952" cy="6001643"/>
          </a:xfrm>
          <a:prstGeom prst="rect">
            <a:avLst/>
          </a:prstGeom>
        </p:spPr>
        <p:txBody>
          <a:bodyPr wrap="square">
            <a:spAutoFit/>
          </a:bodyPr>
          <a:lstStyle/>
          <a:p>
            <a:r>
              <a:rPr lang="el-GR" sz="2400" b="1" dirty="0">
                <a:solidFill>
                  <a:srgbClr val="FFFF00"/>
                </a:solidFill>
              </a:rPr>
              <a:t>Δραστηριότητες για εμπέδωση και προέκταση της γνώσης</a:t>
            </a:r>
          </a:p>
          <a:p>
            <a:r>
              <a:rPr lang="el-GR" sz="2400" dirty="0">
                <a:solidFill>
                  <a:srgbClr val="FFFF00"/>
                </a:solidFill>
              </a:rPr>
              <a:t>1. Τι είναι συγκλίνουσα σκέψη σύμφωνα με τον </a:t>
            </a:r>
            <a:r>
              <a:rPr lang="el-GR" sz="2400" dirty="0" err="1">
                <a:solidFill>
                  <a:srgbClr val="FFFF00"/>
                </a:solidFill>
              </a:rPr>
              <a:t>Guilford</a:t>
            </a:r>
            <a:r>
              <a:rPr lang="el-GR" sz="2400" dirty="0">
                <a:solidFill>
                  <a:srgbClr val="FFFF00"/>
                </a:solidFill>
              </a:rPr>
              <a:t>;</a:t>
            </a:r>
          </a:p>
          <a:p>
            <a:r>
              <a:rPr lang="el-GR" sz="2400" dirty="0">
                <a:solidFill>
                  <a:srgbClr val="FFFF00"/>
                </a:solidFill>
              </a:rPr>
              <a:t>2. Πού αναφέρεται η συγκλίνουσα σκέψη σύμφωνα με τον Παρασκευόπουλο;</a:t>
            </a:r>
          </a:p>
          <a:p>
            <a:r>
              <a:rPr lang="el-GR" sz="2400" dirty="0">
                <a:solidFill>
                  <a:srgbClr val="FFFF00"/>
                </a:solidFill>
              </a:rPr>
              <a:t>3. Πώς αλλιώς ονομάζεται η συγκλίνουσα σκέψη;</a:t>
            </a:r>
          </a:p>
          <a:p>
            <a:r>
              <a:rPr lang="el-GR" sz="2400" dirty="0">
                <a:solidFill>
                  <a:srgbClr val="FFFF00"/>
                </a:solidFill>
              </a:rPr>
              <a:t>4. </a:t>
            </a:r>
            <a:r>
              <a:rPr lang="el-GR" sz="2400" dirty="0" err="1">
                <a:solidFill>
                  <a:srgbClr val="FFFF00"/>
                </a:solidFill>
              </a:rPr>
              <a:t>Mε</a:t>
            </a:r>
            <a:r>
              <a:rPr lang="el-GR" sz="2400" dirty="0">
                <a:solidFill>
                  <a:srgbClr val="FFFF00"/>
                </a:solidFill>
              </a:rPr>
              <a:t> ποιο λογικό σύστημα λειτουργεί η συγκλίνουσα – κριτική σκέψη;</a:t>
            </a:r>
          </a:p>
          <a:p>
            <a:r>
              <a:rPr lang="el-GR" sz="2400" dirty="0">
                <a:solidFill>
                  <a:srgbClr val="FFFF00"/>
                </a:solidFill>
              </a:rPr>
              <a:t>5. Ποια είναι τα συστατικά στοιχεία της συγκλίνουσας – κριτικής σκέψης σύμφωνα </a:t>
            </a:r>
            <a:r>
              <a:rPr lang="el-GR" sz="2400" dirty="0" smtClean="0">
                <a:solidFill>
                  <a:srgbClr val="FFFF00"/>
                </a:solidFill>
              </a:rPr>
              <a:t>με τον </a:t>
            </a:r>
            <a:r>
              <a:rPr lang="en-US" sz="2400" dirty="0">
                <a:solidFill>
                  <a:srgbClr val="FFFF00"/>
                </a:solidFill>
              </a:rPr>
              <a:t>Fischer;</a:t>
            </a:r>
          </a:p>
          <a:p>
            <a:r>
              <a:rPr lang="el-GR" sz="2400" dirty="0">
                <a:solidFill>
                  <a:srgbClr val="FFFF00"/>
                </a:solidFill>
              </a:rPr>
              <a:t>6. Ποια άποψη έχει ο </a:t>
            </a:r>
            <a:r>
              <a:rPr lang="el-GR" sz="2400" dirty="0" err="1">
                <a:solidFill>
                  <a:srgbClr val="FFFF00"/>
                </a:solidFill>
              </a:rPr>
              <a:t>Ennis</a:t>
            </a:r>
            <a:r>
              <a:rPr lang="el-GR" sz="2400" dirty="0">
                <a:solidFill>
                  <a:srgbClr val="FFFF00"/>
                </a:solidFill>
              </a:rPr>
              <a:t>;</a:t>
            </a:r>
          </a:p>
          <a:p>
            <a:r>
              <a:rPr lang="el-GR" sz="2400" dirty="0">
                <a:solidFill>
                  <a:srgbClr val="FFFF00"/>
                </a:solidFill>
              </a:rPr>
              <a:t>7. Ποιες ικανότητες κριτικής σκέψης αναπτύσσει ο άνθρωπος σύμφωνα με τους </a:t>
            </a:r>
            <a:r>
              <a:rPr lang="el-GR" sz="2400" dirty="0" err="1" smtClean="0">
                <a:solidFill>
                  <a:srgbClr val="FFFF00"/>
                </a:solidFill>
              </a:rPr>
              <a:t>Beyer</a:t>
            </a:r>
            <a:r>
              <a:rPr lang="el-GR" sz="2400" dirty="0" smtClean="0">
                <a:solidFill>
                  <a:srgbClr val="FFFF00"/>
                </a:solidFill>
              </a:rPr>
              <a:t> και </a:t>
            </a:r>
            <a:r>
              <a:rPr lang="en-US" sz="2400" dirty="0" err="1">
                <a:solidFill>
                  <a:srgbClr val="FFFF00"/>
                </a:solidFill>
              </a:rPr>
              <a:t>Woolfol</a:t>
            </a:r>
            <a:r>
              <a:rPr lang="en-US" sz="2400" dirty="0">
                <a:solidFill>
                  <a:srgbClr val="FFFF00"/>
                </a:solidFill>
              </a:rPr>
              <a:t>;</a:t>
            </a:r>
          </a:p>
          <a:p>
            <a:r>
              <a:rPr lang="el-GR" sz="2400" dirty="0">
                <a:solidFill>
                  <a:srgbClr val="FFFF00"/>
                </a:solidFill>
              </a:rPr>
              <a:t>8. Ποια χαρακτηριστικά είδη ερωτήσεων απαντούν στη συγκλίνουσα – κριτική σκέψη;</a:t>
            </a:r>
          </a:p>
          <a:p>
            <a:r>
              <a:rPr lang="el-GR" sz="2400" dirty="0">
                <a:solidFill>
                  <a:srgbClr val="FFFF00"/>
                </a:solidFill>
              </a:rPr>
              <a:t>9. Ποιον ορισμό δίνει ο Παρασκευόπουλος για τη συγκλίνουσα σκέψη;</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pic>
        <p:nvPicPr>
          <p:cNvPr id="1026" name="Picture 2" descr="http://micro-kosmos.uoa.gr/gr/magazine/ergasies_foititon/ettap/2012-13/creativity/images/green1.jpg"/>
          <p:cNvPicPr>
            <a:picLocks noChangeAspect="1" noChangeArrowheads="1"/>
          </p:cNvPicPr>
          <p:nvPr/>
        </p:nvPicPr>
        <p:blipFill>
          <a:blip r:embed="rId2" cstate="print"/>
          <a:srcRect/>
          <a:stretch>
            <a:fillRect/>
          </a:stretch>
        </p:blipFill>
        <p:spPr bwMode="auto">
          <a:xfrm>
            <a:off x="683568" y="1916832"/>
            <a:ext cx="7560840" cy="1438275"/>
          </a:xfrm>
          <a:prstGeom prst="rect">
            <a:avLst/>
          </a:prstGeom>
          <a:no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a:solidFill>
                  <a:schemeClr val="bg1"/>
                </a:solidFill>
              </a:rPr>
              <a:t>1.2.5 Η λειτουργία της αποκλίνουσας – δημιουργικής σκέψης</a:t>
            </a:r>
            <a:endParaRPr lang="el-GR" sz="2800" dirty="0">
              <a:solidFill>
                <a:schemeClr val="bg1"/>
              </a:solidFill>
            </a:endParaRPr>
          </a:p>
        </p:txBody>
      </p:sp>
      <p:sp>
        <p:nvSpPr>
          <p:cNvPr id="3" name="2 - Θέση περιεχομένου"/>
          <p:cNvSpPr>
            <a:spLocks noGrp="1"/>
          </p:cNvSpPr>
          <p:nvPr>
            <p:ph idx="1"/>
          </p:nvPr>
        </p:nvSpPr>
        <p:spPr/>
        <p:txBody>
          <a:bodyPr>
            <a:normAutofit/>
          </a:bodyPr>
          <a:lstStyle/>
          <a:p>
            <a:pPr>
              <a:buNone/>
            </a:pPr>
            <a:r>
              <a:rPr lang="el-GR" sz="3600" i="1" dirty="0">
                <a:solidFill>
                  <a:schemeClr val="bg1"/>
                </a:solidFill>
              </a:rPr>
              <a:t>«Το τι μας συμβαίνει δεν είναι τόσο σημαντικό, όσο η αντίδρασή </a:t>
            </a:r>
            <a:r>
              <a:rPr lang="el-GR" sz="3600" i="1" dirty="0" err="1" smtClean="0">
                <a:solidFill>
                  <a:schemeClr val="bg1"/>
                </a:solidFill>
              </a:rPr>
              <a:t>μαςσε</a:t>
            </a:r>
            <a:r>
              <a:rPr lang="el-GR" sz="3600" i="1" dirty="0" smtClean="0">
                <a:solidFill>
                  <a:schemeClr val="bg1"/>
                </a:solidFill>
              </a:rPr>
              <a:t> </a:t>
            </a:r>
            <a:r>
              <a:rPr lang="el-GR" sz="3600" i="1" dirty="0">
                <a:solidFill>
                  <a:schemeClr val="bg1"/>
                </a:solidFill>
              </a:rPr>
              <a:t>αυτό που συμβαίνει.»</a:t>
            </a:r>
          </a:p>
          <a:p>
            <a:pPr algn="r">
              <a:buNone/>
            </a:pPr>
            <a:r>
              <a:rPr lang="en-US" sz="3600" b="1" i="1" dirty="0">
                <a:solidFill>
                  <a:schemeClr val="bg1"/>
                </a:solidFill>
              </a:rPr>
              <a:t>Thaddeus </a:t>
            </a:r>
            <a:r>
              <a:rPr lang="en-US" sz="3600" b="1" i="1" dirty="0" err="1">
                <a:solidFill>
                  <a:schemeClr val="bg1"/>
                </a:solidFill>
              </a:rPr>
              <a:t>Golas</a:t>
            </a:r>
            <a:endParaRPr lang="el-GR" sz="3600"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467544" y="476672"/>
            <a:ext cx="8280920" cy="6001643"/>
          </a:xfrm>
          <a:prstGeom prst="rect">
            <a:avLst/>
          </a:prstGeom>
        </p:spPr>
        <p:txBody>
          <a:bodyPr wrap="square">
            <a:spAutoFit/>
          </a:bodyPr>
          <a:lstStyle/>
          <a:p>
            <a:r>
              <a:rPr lang="el-GR" sz="3200" dirty="0">
                <a:solidFill>
                  <a:schemeClr val="bg1"/>
                </a:solidFill>
              </a:rPr>
              <a:t>Ο </a:t>
            </a:r>
            <a:r>
              <a:rPr lang="el-GR" sz="3200" dirty="0" err="1">
                <a:solidFill>
                  <a:schemeClr val="bg1"/>
                </a:solidFill>
              </a:rPr>
              <a:t>Guilford</a:t>
            </a:r>
            <a:r>
              <a:rPr lang="el-GR" sz="3200" dirty="0">
                <a:solidFill>
                  <a:schemeClr val="bg1"/>
                </a:solidFill>
              </a:rPr>
              <a:t> αναφέρει για την αποκλίνουσα νόηση</a:t>
            </a:r>
            <a:r>
              <a:rPr lang="el-GR" sz="3200" dirty="0" smtClean="0">
                <a:solidFill>
                  <a:schemeClr val="bg1"/>
                </a:solidFill>
              </a:rPr>
              <a:t>:</a:t>
            </a:r>
          </a:p>
          <a:p>
            <a:r>
              <a:rPr lang="el-GR" sz="3200" dirty="0" smtClean="0">
                <a:solidFill>
                  <a:schemeClr val="bg1"/>
                </a:solidFill>
              </a:rPr>
              <a:t> </a:t>
            </a:r>
            <a:r>
              <a:rPr lang="el-GR" sz="3200" dirty="0">
                <a:solidFill>
                  <a:schemeClr val="bg1"/>
                </a:solidFill>
              </a:rPr>
              <a:t>Είναι ο τρόπος σκέψης που </a:t>
            </a:r>
            <a:r>
              <a:rPr lang="el-GR" sz="3200" dirty="0" smtClean="0">
                <a:solidFill>
                  <a:schemeClr val="bg1"/>
                </a:solidFill>
              </a:rPr>
              <a:t>χρησιμοποιείται </a:t>
            </a:r>
            <a:r>
              <a:rPr lang="el-GR" sz="3200" dirty="0">
                <a:solidFill>
                  <a:schemeClr val="bg1"/>
                </a:solidFill>
              </a:rPr>
              <a:t>για επίλυση προβλημάτων όπου το άτομο απομακρύνει τη σκέψη από τις γνωστές</a:t>
            </a:r>
          </a:p>
          <a:p>
            <a:r>
              <a:rPr lang="el-GR" sz="3200" dirty="0">
                <a:solidFill>
                  <a:schemeClr val="bg1"/>
                </a:solidFill>
              </a:rPr>
              <a:t>και συνηθισμένες απαντήσεις και που μπορεί να δώσει πολλές λύσεις.</a:t>
            </a:r>
          </a:p>
          <a:p>
            <a:r>
              <a:rPr lang="el-GR" sz="3200" dirty="0">
                <a:solidFill>
                  <a:schemeClr val="bg1"/>
                </a:solidFill>
              </a:rPr>
              <a:t>Η αποκλίνουσα σκέψη ονομάζεται και δημιουργική σκέψη και χαρακτηρίζεται από:</a:t>
            </a:r>
          </a:p>
          <a:p>
            <a:r>
              <a:rPr lang="el-GR" sz="3200" dirty="0">
                <a:solidFill>
                  <a:schemeClr val="bg1"/>
                </a:solidFill>
              </a:rPr>
              <a:t>• Μεγάλο αριθμό πιθανών απαντήσεων.</a:t>
            </a:r>
          </a:p>
          <a:p>
            <a:r>
              <a:rPr lang="el-GR" sz="3200" dirty="0">
                <a:solidFill>
                  <a:schemeClr val="bg1"/>
                </a:solidFill>
              </a:rPr>
              <a:t>• Ευρηματικότητα-εφευρετικότητα.</a:t>
            </a:r>
          </a:p>
          <a:p>
            <a:r>
              <a:rPr lang="el-GR" sz="3200" dirty="0">
                <a:solidFill>
                  <a:schemeClr val="bg1"/>
                </a:solidFill>
              </a:rPr>
              <a:t>• Δημιουργικότητα.</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395536" y="548680"/>
            <a:ext cx="8424936" cy="5262979"/>
          </a:xfrm>
          <a:prstGeom prst="rect">
            <a:avLst/>
          </a:prstGeom>
        </p:spPr>
        <p:txBody>
          <a:bodyPr wrap="square">
            <a:spAutoFit/>
          </a:bodyPr>
          <a:lstStyle/>
          <a:p>
            <a:r>
              <a:rPr lang="el-GR" sz="2800" dirty="0">
                <a:solidFill>
                  <a:schemeClr val="bg1"/>
                </a:solidFill>
              </a:rPr>
              <a:t>H αποκλίνουσα – δημιουργική σκέψη: </a:t>
            </a:r>
            <a:r>
              <a:rPr lang="el-GR" sz="2800" i="1" dirty="0">
                <a:solidFill>
                  <a:schemeClr val="bg1"/>
                </a:solidFill>
              </a:rPr>
              <a:t>«είναι η νοητική ικανότητα με την οποία η </a:t>
            </a:r>
            <a:r>
              <a:rPr lang="el-GR" sz="2800" i="1" dirty="0" smtClean="0">
                <a:solidFill>
                  <a:schemeClr val="bg1"/>
                </a:solidFill>
              </a:rPr>
              <a:t>εξέταση </a:t>
            </a:r>
            <a:r>
              <a:rPr lang="el-GR" sz="2800" i="1" dirty="0">
                <a:solidFill>
                  <a:schemeClr val="bg1"/>
                </a:solidFill>
              </a:rPr>
              <a:t>και η επεξεργασία των δεδομένων του προβλήματος γίνεται με έναν πιο ελεύθερο </a:t>
            </a:r>
            <a:r>
              <a:rPr lang="el-GR" sz="2800" i="1" dirty="0" smtClean="0">
                <a:solidFill>
                  <a:schemeClr val="bg1"/>
                </a:solidFill>
              </a:rPr>
              <a:t>τρόπο που </a:t>
            </a:r>
            <a:r>
              <a:rPr lang="el-GR" sz="2800" i="1" dirty="0">
                <a:solidFill>
                  <a:schemeClr val="bg1"/>
                </a:solidFill>
              </a:rPr>
              <a:t>του επιτρέπει νέους και </a:t>
            </a:r>
            <a:r>
              <a:rPr lang="el-GR" sz="2800" i="1" dirty="0" err="1">
                <a:solidFill>
                  <a:schemeClr val="bg1"/>
                </a:solidFill>
              </a:rPr>
              <a:t>ανορθόξους</a:t>
            </a:r>
            <a:r>
              <a:rPr lang="el-GR" sz="2800" i="1" dirty="0">
                <a:solidFill>
                  <a:schemeClr val="bg1"/>
                </a:solidFill>
              </a:rPr>
              <a:t> συνδυασμούς, με σκοπό την εύρεση μεγάλου </a:t>
            </a:r>
            <a:r>
              <a:rPr lang="el-GR" sz="2800" i="1" dirty="0" smtClean="0">
                <a:solidFill>
                  <a:schemeClr val="bg1"/>
                </a:solidFill>
              </a:rPr>
              <a:t>αριθμού </a:t>
            </a:r>
            <a:r>
              <a:rPr lang="el-GR" sz="2800" i="1" dirty="0">
                <a:solidFill>
                  <a:schemeClr val="bg1"/>
                </a:solidFill>
              </a:rPr>
              <a:t>πρωτότυπων ιδεών και πιθανών λύσεων». (Παρασκευόπουλος Ι., 2004, σ. 25</a:t>
            </a:r>
            <a:r>
              <a:rPr lang="el-GR" sz="2800" i="1" dirty="0" smtClean="0">
                <a:solidFill>
                  <a:schemeClr val="bg1"/>
                </a:solidFill>
              </a:rPr>
              <a:t>)</a:t>
            </a:r>
          </a:p>
          <a:p>
            <a:endParaRPr lang="el-GR" sz="2800" i="1" dirty="0">
              <a:solidFill>
                <a:schemeClr val="bg1"/>
              </a:solidFill>
            </a:endParaRPr>
          </a:p>
          <a:p>
            <a:r>
              <a:rPr lang="el-GR" sz="2800" dirty="0">
                <a:solidFill>
                  <a:schemeClr val="bg1"/>
                </a:solidFill>
              </a:rPr>
              <a:t>Η αποκλίνουσα σκέψη βασίζεται στη φαντασία, δεν ακολουθεί την πορεία του </a:t>
            </a:r>
            <a:r>
              <a:rPr lang="el-GR" sz="2800" dirty="0" smtClean="0">
                <a:solidFill>
                  <a:schemeClr val="bg1"/>
                </a:solidFill>
              </a:rPr>
              <a:t>λογικού συστήματος </a:t>
            </a:r>
            <a:r>
              <a:rPr lang="el-GR" sz="2800" dirty="0">
                <a:solidFill>
                  <a:schemeClr val="bg1"/>
                </a:solidFill>
              </a:rPr>
              <a:t>του ναι και του όχι, είναι δημιούργημα του δεξιού ημισφαιρίου και </a:t>
            </a:r>
            <a:r>
              <a:rPr lang="el-GR" sz="2800" dirty="0" smtClean="0">
                <a:solidFill>
                  <a:schemeClr val="bg1"/>
                </a:solidFill>
              </a:rPr>
              <a:t>συμβολικά εκφράζεται </a:t>
            </a:r>
            <a:r>
              <a:rPr lang="el-GR" sz="2800" dirty="0">
                <a:solidFill>
                  <a:schemeClr val="bg1"/>
                </a:solidFill>
              </a:rPr>
              <a:t>με τον κύκλο.</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323528" y="404664"/>
            <a:ext cx="8640960" cy="6124754"/>
          </a:xfrm>
          <a:prstGeom prst="rect">
            <a:avLst/>
          </a:prstGeom>
        </p:spPr>
        <p:txBody>
          <a:bodyPr wrap="square">
            <a:spAutoFit/>
          </a:bodyPr>
          <a:lstStyle/>
          <a:p>
            <a:r>
              <a:rPr lang="el-GR" sz="2800" dirty="0">
                <a:solidFill>
                  <a:schemeClr val="bg1"/>
                </a:solidFill>
              </a:rPr>
              <a:t>Βέβαια στα πλαίσια της </a:t>
            </a:r>
            <a:r>
              <a:rPr lang="el-GR" sz="2800" dirty="0" smtClean="0">
                <a:solidFill>
                  <a:schemeClr val="bg1"/>
                </a:solidFill>
              </a:rPr>
              <a:t>τυπικής εκπαίδευσης </a:t>
            </a:r>
            <a:r>
              <a:rPr lang="el-GR" sz="2800" dirty="0">
                <a:solidFill>
                  <a:schemeClr val="bg1"/>
                </a:solidFill>
              </a:rPr>
              <a:t>που δεχόμαστε δίνεται ιδιαίτερη </a:t>
            </a:r>
            <a:r>
              <a:rPr lang="el-GR" sz="2800" dirty="0" smtClean="0">
                <a:solidFill>
                  <a:schemeClr val="bg1"/>
                </a:solidFill>
              </a:rPr>
              <a:t>έμφαση όσον </a:t>
            </a:r>
            <a:r>
              <a:rPr lang="el-GR" sz="2800" dirty="0">
                <a:solidFill>
                  <a:schemeClr val="bg1"/>
                </a:solidFill>
              </a:rPr>
              <a:t>αφορά στις παρακάτω διαδικασίες της σκέψης:</a:t>
            </a:r>
          </a:p>
          <a:p>
            <a:r>
              <a:rPr lang="en-US" sz="2800" dirty="0">
                <a:solidFill>
                  <a:schemeClr val="bg1"/>
                </a:solidFill>
              </a:rPr>
              <a:t>• T</a:t>
            </a:r>
            <a:r>
              <a:rPr lang="el-GR" sz="2800" dirty="0">
                <a:solidFill>
                  <a:schemeClr val="bg1"/>
                </a:solidFill>
              </a:rPr>
              <a:t>ην ικανότητα της ανάλυσης.</a:t>
            </a:r>
          </a:p>
          <a:p>
            <a:r>
              <a:rPr lang="el-GR" sz="2800" dirty="0">
                <a:solidFill>
                  <a:schemeClr val="bg1"/>
                </a:solidFill>
              </a:rPr>
              <a:t>• Την κατανόηση των ισχυρισμών.</a:t>
            </a:r>
          </a:p>
          <a:p>
            <a:r>
              <a:rPr lang="el-GR" sz="2800" dirty="0">
                <a:solidFill>
                  <a:schemeClr val="bg1"/>
                </a:solidFill>
              </a:rPr>
              <a:t>• Τη σύλληψη και έκφραση λογικών επιχειρημάτων.</a:t>
            </a:r>
          </a:p>
          <a:p>
            <a:r>
              <a:rPr lang="el-GR" sz="2800" dirty="0">
                <a:solidFill>
                  <a:schemeClr val="bg1"/>
                </a:solidFill>
              </a:rPr>
              <a:t>• Την επιλογή ορθών απαντήσεων</a:t>
            </a:r>
            <a:r>
              <a:rPr lang="el-GR" sz="2800" dirty="0" smtClean="0">
                <a:solidFill>
                  <a:schemeClr val="bg1"/>
                </a:solidFill>
              </a:rPr>
              <a:t>.</a:t>
            </a:r>
          </a:p>
          <a:p>
            <a:r>
              <a:rPr lang="el-GR" sz="2800" dirty="0"/>
              <a:t>Ωστόσο, υπάρχει κι ένας άλλος τύπος έκφρασης ο οποίος δίνει έμφαση:</a:t>
            </a:r>
          </a:p>
          <a:p>
            <a:r>
              <a:rPr lang="el-GR" sz="2800" dirty="0"/>
              <a:t>• Στην εξερεύνηση ιδεών.</a:t>
            </a:r>
          </a:p>
          <a:p>
            <a:r>
              <a:rPr lang="el-GR" sz="2800" dirty="0"/>
              <a:t>• Στην ενεργοποίηση πολλών </a:t>
            </a:r>
            <a:r>
              <a:rPr lang="el-GR" sz="2800" dirty="0" smtClean="0"/>
              <a:t>συλλογιστικών δυνατοτήτων</a:t>
            </a:r>
            <a:r>
              <a:rPr lang="el-GR" sz="2800" dirty="0"/>
              <a:t>.</a:t>
            </a:r>
          </a:p>
          <a:p>
            <a:r>
              <a:rPr lang="el-GR" sz="2800" dirty="0"/>
              <a:t>• Στην αναζήτηση πολλών απαντήσεων.</a:t>
            </a:r>
          </a:p>
          <a:p>
            <a:r>
              <a:rPr lang="el-GR" sz="2800" dirty="0"/>
              <a:t>• Στην υπέρβαση ενός «ναι» η ενός «όχι».</a:t>
            </a:r>
            <a:endParaRPr lang="el-GR" sz="2800" dirty="0">
              <a:solidFill>
                <a:schemeClr val="bg1"/>
              </a:solidFill>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179512" y="332656"/>
            <a:ext cx="8568952" cy="5632311"/>
          </a:xfrm>
          <a:prstGeom prst="rect">
            <a:avLst/>
          </a:prstGeom>
        </p:spPr>
        <p:txBody>
          <a:bodyPr wrap="square">
            <a:spAutoFit/>
          </a:bodyPr>
          <a:lstStyle/>
          <a:p>
            <a:r>
              <a:rPr lang="el-GR" sz="2400" dirty="0">
                <a:solidFill>
                  <a:schemeClr val="bg1"/>
                </a:solidFill>
              </a:rPr>
              <a:t>Για να αναπτύξουμε τη δημιουργική σκέψη θα πρέπει:</a:t>
            </a:r>
          </a:p>
          <a:p>
            <a:r>
              <a:rPr lang="el-GR" sz="2400" dirty="0">
                <a:solidFill>
                  <a:schemeClr val="bg1"/>
                </a:solidFill>
              </a:rPr>
              <a:t>• να την ενθαρρύνουμε</a:t>
            </a:r>
          </a:p>
          <a:p>
            <a:r>
              <a:rPr lang="el-GR" sz="2400" dirty="0">
                <a:solidFill>
                  <a:schemeClr val="bg1"/>
                </a:solidFill>
              </a:rPr>
              <a:t>• να εξασκήσουμε το μυαλό μας εκμεταλλευόμενοι κάθε ευκαιρία</a:t>
            </a:r>
            <a:r>
              <a:rPr lang="el-GR" sz="2400" dirty="0" smtClean="0">
                <a:solidFill>
                  <a:schemeClr val="bg1"/>
                </a:solidFill>
              </a:rPr>
              <a:t>.</a:t>
            </a:r>
            <a:r>
              <a:rPr lang="el-GR" sz="2400" dirty="0"/>
              <a:t> </a:t>
            </a:r>
            <a:endParaRPr lang="el-GR" sz="2400" dirty="0" smtClean="0"/>
          </a:p>
          <a:p>
            <a:r>
              <a:rPr lang="el-GR" sz="2400" dirty="0" smtClean="0"/>
              <a:t>Ως </a:t>
            </a:r>
            <a:r>
              <a:rPr lang="el-GR" sz="2400" dirty="0"/>
              <a:t>προς την </a:t>
            </a:r>
            <a:r>
              <a:rPr lang="el-GR" sz="2400" b="1" dirty="0">
                <a:solidFill>
                  <a:schemeClr val="bg1"/>
                </a:solidFill>
              </a:rPr>
              <a:t>ενθάρρυνση </a:t>
            </a:r>
            <a:r>
              <a:rPr lang="el-GR" sz="2400" b="1" dirty="0"/>
              <a:t>της σκέψη μας μπορούμε να αρχίσουμε δίνοντας </a:t>
            </a:r>
            <a:r>
              <a:rPr lang="el-GR" sz="2400" b="1" dirty="0" smtClean="0"/>
              <a:t>περισσότε</a:t>
            </a:r>
            <a:r>
              <a:rPr lang="el-GR" sz="2400" dirty="0" smtClean="0"/>
              <a:t>ρες </a:t>
            </a:r>
            <a:r>
              <a:rPr lang="el-GR" sz="2400" dirty="0"/>
              <a:t>πληροφορίες από αυτές που συνειδητά </a:t>
            </a:r>
            <a:r>
              <a:rPr lang="el-GR" sz="2400" dirty="0" smtClean="0"/>
              <a:t>κατανοούμε.</a:t>
            </a:r>
            <a:r>
              <a:rPr lang="el-GR" sz="2400" dirty="0"/>
              <a:t> Γι’ αυτό κρίνουμε σκόπιμο να εστιάζουμε την </a:t>
            </a:r>
            <a:r>
              <a:rPr lang="el-GR" sz="2400" dirty="0" smtClean="0"/>
              <a:t>προσοχή μας </a:t>
            </a:r>
            <a:r>
              <a:rPr lang="el-GR" sz="2400" dirty="0"/>
              <a:t>σε δημιουργικές δραστηριότητες και καταγράφοντας τις σκέψεις μας. Μπορούμε </a:t>
            </a:r>
            <a:r>
              <a:rPr lang="el-GR" sz="2400" dirty="0" smtClean="0"/>
              <a:t>επίσης </a:t>
            </a:r>
            <a:r>
              <a:rPr lang="el-GR" sz="2400" dirty="0"/>
              <a:t>να διατηρούμε ένα ημερολόγιο ιδεών</a:t>
            </a:r>
            <a:r>
              <a:rPr lang="el-GR" sz="2400" dirty="0" smtClean="0"/>
              <a:t>.</a:t>
            </a:r>
            <a:r>
              <a:rPr lang="el-GR" sz="2400" dirty="0"/>
              <a:t> Ένας δεύτερος τρόπος ενθάρρυνσης δημιουργικών σκέψεων είναι η άμεση </a:t>
            </a:r>
            <a:r>
              <a:rPr lang="el-GR" sz="2400" dirty="0" smtClean="0"/>
              <a:t>εφαρμογή τους</a:t>
            </a:r>
            <a:r>
              <a:rPr lang="el-GR" sz="2400" dirty="0"/>
              <a:t>. Δοκιμάζουμε νέες δραστηριότητες</a:t>
            </a:r>
            <a:r>
              <a:rPr lang="el-GR" sz="2400" dirty="0" smtClean="0"/>
              <a:t>.</a:t>
            </a:r>
            <a:r>
              <a:rPr lang="el-GR" sz="2400" dirty="0"/>
              <a:t> Το να ξεκινήσουμε να γράψουμε μια ιστορία ή να ζωγραφίσουμε κάτι, ίσως δε </a:t>
            </a:r>
            <a:r>
              <a:rPr lang="el-GR" sz="2400" dirty="0" smtClean="0"/>
              <a:t>μας προκαλεί </a:t>
            </a:r>
            <a:r>
              <a:rPr lang="el-GR" sz="2400" dirty="0"/>
              <a:t>μια ιδιαίτερη εντύπωση.</a:t>
            </a:r>
            <a:endParaRPr lang="el-GR" sz="2400" dirty="0" smtClean="0"/>
          </a:p>
          <a:p>
            <a:endParaRPr lang="el-GR" sz="2400" dirty="0" smtClean="0">
              <a:solidFill>
                <a:schemeClr val="bg1"/>
              </a:solidFill>
            </a:endParaRPr>
          </a:p>
          <a:p>
            <a:endParaRPr lang="el-GR" sz="2400" dirty="0">
              <a:solidFill>
                <a:schemeClr val="bg1"/>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υποσέλιδου"/>
          <p:cNvSpPr>
            <a:spLocks noGrp="1"/>
          </p:cNvSpPr>
          <p:nvPr>
            <p:ph type="ftr" sz="quarter" idx="11"/>
          </p:nvPr>
        </p:nvSpPr>
        <p:spPr/>
        <p:txBody>
          <a:bodyPr/>
          <a:lstStyle/>
          <a:p>
            <a:r>
              <a:rPr lang="el-GR" smtClean="0"/>
              <a:t>Αναστασιάδη Ντότσικα Ιωάννα</a:t>
            </a:r>
            <a:endParaRPr lang="el-GR"/>
          </a:p>
        </p:txBody>
      </p:sp>
      <p:sp>
        <p:nvSpPr>
          <p:cNvPr id="3" name="2 - Ορθογώνιο"/>
          <p:cNvSpPr/>
          <p:nvPr/>
        </p:nvSpPr>
        <p:spPr>
          <a:xfrm>
            <a:off x="179512" y="692696"/>
            <a:ext cx="8784976" cy="4401205"/>
          </a:xfrm>
          <a:prstGeom prst="rect">
            <a:avLst/>
          </a:prstGeom>
        </p:spPr>
        <p:txBody>
          <a:bodyPr wrap="square">
            <a:spAutoFit/>
          </a:bodyPr>
          <a:lstStyle/>
          <a:p>
            <a:r>
              <a:rPr lang="el-GR" sz="2800" i="1" dirty="0">
                <a:solidFill>
                  <a:schemeClr val="bg1"/>
                </a:solidFill>
              </a:rPr>
              <a:t>Ποιο όμως θα ήταν το αποτέλεσμα, αν κάναμε κάτι που θα ήταν έξω από τα </a:t>
            </a:r>
            <a:r>
              <a:rPr lang="el-GR" sz="2800" i="1" dirty="0" smtClean="0">
                <a:solidFill>
                  <a:schemeClr val="bg1"/>
                </a:solidFill>
              </a:rPr>
              <a:t>συνηθισμένα πλαίσια;</a:t>
            </a:r>
          </a:p>
          <a:p>
            <a:endParaRPr lang="el-GR" sz="2800" i="1" dirty="0">
              <a:solidFill>
                <a:schemeClr val="bg1"/>
              </a:solidFill>
            </a:endParaRPr>
          </a:p>
          <a:p>
            <a:r>
              <a:rPr lang="el-GR" sz="2800" dirty="0">
                <a:solidFill>
                  <a:schemeClr val="bg1"/>
                </a:solidFill>
              </a:rPr>
              <a:t>Όπως να καθίσουμε σε έναν βράχο πάνω στο κύμα και να ζωγραφίσουμε. Ίσως αυτή </a:t>
            </a:r>
            <a:r>
              <a:rPr lang="el-GR" sz="2800" dirty="0" smtClean="0">
                <a:solidFill>
                  <a:schemeClr val="bg1"/>
                </a:solidFill>
              </a:rPr>
              <a:t>η αλλαγή </a:t>
            </a:r>
            <a:r>
              <a:rPr lang="el-GR" sz="2800" dirty="0">
                <a:solidFill>
                  <a:schemeClr val="bg1"/>
                </a:solidFill>
              </a:rPr>
              <a:t>ή κάθε αλλαγή έξω από τα συνηθισμένα να λειτουργούσε ενισχυτικά ή ακόμη </a:t>
            </a:r>
            <a:r>
              <a:rPr lang="el-GR" sz="2800" dirty="0" smtClean="0">
                <a:solidFill>
                  <a:schemeClr val="bg1"/>
                </a:solidFill>
              </a:rPr>
              <a:t>να έδινε </a:t>
            </a:r>
            <a:r>
              <a:rPr lang="el-GR" sz="2800" dirty="0">
                <a:solidFill>
                  <a:schemeClr val="bg1"/>
                </a:solidFill>
              </a:rPr>
              <a:t>την ευκαιρία στη σκέψη μας να λειτουργήσει δημιουργικά</a:t>
            </a:r>
            <a:r>
              <a:rPr lang="el-GR" sz="2800" dirty="0" smtClean="0">
                <a:solidFill>
                  <a:schemeClr val="bg1"/>
                </a:solidFill>
              </a:rPr>
              <a:t>.</a:t>
            </a:r>
            <a:r>
              <a:rPr lang="el-GR" sz="2800" dirty="0"/>
              <a:t> Κάποιες </a:t>
            </a:r>
            <a:r>
              <a:rPr lang="el-GR" sz="2800" b="1" dirty="0"/>
              <a:t>μικρές τεχνικές που μπορούμε να υιοθετήσουμε προς την κατεύθυνση της δη-</a:t>
            </a:r>
          </a:p>
          <a:p>
            <a:r>
              <a:rPr lang="el-GR" sz="2800" dirty="0" err="1"/>
              <a:t>μιουργικής</a:t>
            </a:r>
            <a:r>
              <a:rPr lang="el-GR" sz="2800" dirty="0"/>
              <a:t> σκέψης:</a:t>
            </a:r>
            <a:endParaRPr lang="el-GR" sz="28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78098"/>
          </a:xfrm>
        </p:spPr>
        <p:txBody>
          <a:bodyPr>
            <a:normAutofit/>
          </a:bodyPr>
          <a:lstStyle/>
          <a:p>
            <a:r>
              <a:rPr lang="el-GR" sz="2800" dirty="0" smtClean="0">
                <a:solidFill>
                  <a:schemeClr val="bg1"/>
                </a:solidFill>
              </a:rPr>
              <a:t>Προσδοκώμενα αποτελέσματα</a:t>
            </a:r>
            <a:endParaRPr lang="el-GR" sz="2800" dirty="0">
              <a:solidFill>
                <a:schemeClr val="bg1"/>
              </a:solidFill>
            </a:endParaRPr>
          </a:p>
        </p:txBody>
      </p:sp>
      <p:sp>
        <p:nvSpPr>
          <p:cNvPr id="3" name="2 - Θέση περιεχομένου"/>
          <p:cNvSpPr>
            <a:spLocks noGrp="1"/>
          </p:cNvSpPr>
          <p:nvPr>
            <p:ph idx="1"/>
          </p:nvPr>
        </p:nvSpPr>
        <p:spPr>
          <a:xfrm>
            <a:off x="179512" y="1196752"/>
            <a:ext cx="8795320" cy="5472608"/>
          </a:xfrm>
        </p:spPr>
        <p:txBody>
          <a:bodyPr>
            <a:normAutofit fontScale="77500" lnSpcReduction="20000"/>
          </a:bodyPr>
          <a:lstStyle/>
          <a:p>
            <a:pPr>
              <a:buNone/>
            </a:pPr>
            <a:r>
              <a:rPr lang="el-GR" dirty="0" smtClean="0">
                <a:solidFill>
                  <a:schemeClr val="bg1"/>
                </a:solidFill>
              </a:rPr>
              <a:t>Όταν θα έχετε ολοκληρώσει τη μελέτη του κεφαλαίου αυτού, θα</a:t>
            </a:r>
          </a:p>
          <a:p>
            <a:pPr>
              <a:buNone/>
            </a:pPr>
            <a:r>
              <a:rPr lang="el-GR" dirty="0" smtClean="0">
                <a:solidFill>
                  <a:schemeClr val="bg1"/>
                </a:solidFill>
              </a:rPr>
              <a:t>μπορείτε: </a:t>
            </a:r>
          </a:p>
          <a:p>
            <a:pPr>
              <a:buNone/>
            </a:pPr>
            <a:r>
              <a:rPr lang="el-GR" dirty="0" smtClean="0">
                <a:solidFill>
                  <a:schemeClr val="bg1"/>
                </a:solidFill>
              </a:rPr>
              <a:t>• Να οριοθετείτε την έννοια της δημιουργικότητας. </a:t>
            </a:r>
          </a:p>
          <a:p>
            <a:pPr>
              <a:buNone/>
            </a:pPr>
            <a:r>
              <a:rPr lang="el-GR" dirty="0" smtClean="0">
                <a:solidFill>
                  <a:schemeClr val="bg1"/>
                </a:solidFill>
              </a:rPr>
              <a:t>• Να περιγράφετε τον τρόπο με τον οποίο ο </a:t>
            </a:r>
            <a:r>
              <a:rPr lang="el-GR" dirty="0" err="1" smtClean="0">
                <a:solidFill>
                  <a:schemeClr val="bg1"/>
                </a:solidFill>
              </a:rPr>
              <a:t>Guilford</a:t>
            </a:r>
            <a:r>
              <a:rPr lang="el-GR" dirty="0" smtClean="0">
                <a:solidFill>
                  <a:schemeClr val="bg1"/>
                </a:solidFill>
              </a:rPr>
              <a:t> άνοιξε το</a:t>
            </a:r>
          </a:p>
          <a:p>
            <a:pPr>
              <a:buNone/>
            </a:pPr>
            <a:r>
              <a:rPr lang="el-GR" dirty="0" smtClean="0">
                <a:solidFill>
                  <a:schemeClr val="bg1"/>
                </a:solidFill>
              </a:rPr>
              <a:t>δρόμο για νέες προσεγγίσεις. </a:t>
            </a:r>
          </a:p>
          <a:p>
            <a:pPr>
              <a:buNone/>
            </a:pPr>
            <a:r>
              <a:rPr lang="el-GR" dirty="0" smtClean="0">
                <a:solidFill>
                  <a:schemeClr val="bg1"/>
                </a:solidFill>
              </a:rPr>
              <a:t>• Να εξηγείτε την παραδοσιακή άποψη για τη δημιουργικότητα</a:t>
            </a:r>
          </a:p>
          <a:p>
            <a:pPr>
              <a:buNone/>
            </a:pPr>
            <a:r>
              <a:rPr lang="el-GR" dirty="0" smtClean="0">
                <a:solidFill>
                  <a:schemeClr val="bg1"/>
                </a:solidFill>
              </a:rPr>
              <a:t>• Να εξηγείτε τη σύγχρονη άποψη για τη δημιουργικότητα</a:t>
            </a:r>
          </a:p>
          <a:p>
            <a:pPr>
              <a:buNone/>
            </a:pPr>
            <a:r>
              <a:rPr lang="el-GR" dirty="0" smtClean="0">
                <a:solidFill>
                  <a:schemeClr val="bg1"/>
                </a:solidFill>
              </a:rPr>
              <a:t>• Να διακρίνετε την ανθρώπινη φύση της δημιουργικότητας</a:t>
            </a:r>
          </a:p>
          <a:p>
            <a:pPr>
              <a:buNone/>
            </a:pPr>
            <a:r>
              <a:rPr lang="el-GR" dirty="0" smtClean="0">
                <a:solidFill>
                  <a:schemeClr val="bg1"/>
                </a:solidFill>
              </a:rPr>
              <a:t>• Να περιγράφετε τον τρόπο με τον οποίο λειτουργούν τέσσερις</a:t>
            </a:r>
          </a:p>
          <a:p>
            <a:pPr>
              <a:buNone/>
            </a:pPr>
            <a:r>
              <a:rPr lang="el-GR" dirty="0" smtClean="0">
                <a:solidFill>
                  <a:schemeClr val="bg1"/>
                </a:solidFill>
              </a:rPr>
              <a:t>από τις λειτουργίες του νου. </a:t>
            </a:r>
          </a:p>
          <a:p>
            <a:pPr>
              <a:buNone/>
            </a:pPr>
            <a:r>
              <a:rPr lang="el-GR" dirty="0" smtClean="0">
                <a:solidFill>
                  <a:schemeClr val="bg1"/>
                </a:solidFill>
              </a:rPr>
              <a:t>• Να διακρίνετε τη συγκλίνουσα – κριτική σκέψη από την </a:t>
            </a:r>
            <a:r>
              <a:rPr lang="el-GR" dirty="0" err="1" smtClean="0">
                <a:solidFill>
                  <a:schemeClr val="bg1"/>
                </a:solidFill>
              </a:rPr>
              <a:t>αποκλί</a:t>
            </a:r>
            <a:r>
              <a:rPr lang="el-GR" dirty="0" smtClean="0">
                <a:solidFill>
                  <a:schemeClr val="bg1"/>
                </a:solidFill>
              </a:rPr>
              <a:t>-</a:t>
            </a:r>
          </a:p>
          <a:p>
            <a:pPr>
              <a:buNone/>
            </a:pPr>
            <a:r>
              <a:rPr lang="el-GR" dirty="0" err="1" smtClean="0">
                <a:solidFill>
                  <a:schemeClr val="bg1"/>
                </a:solidFill>
              </a:rPr>
              <a:t>νουσα</a:t>
            </a:r>
            <a:r>
              <a:rPr lang="el-GR" dirty="0" smtClean="0">
                <a:solidFill>
                  <a:schemeClr val="bg1"/>
                </a:solidFill>
              </a:rPr>
              <a:t> – δημιουργική σκέψη. </a:t>
            </a:r>
          </a:p>
          <a:p>
            <a:pPr>
              <a:buNone/>
            </a:pPr>
            <a:r>
              <a:rPr lang="el-GR" dirty="0" smtClean="0">
                <a:solidFill>
                  <a:schemeClr val="bg1"/>
                </a:solidFill>
              </a:rPr>
              <a:t>• Να αναπτύξετε τις διανοητικές σας δυνάμεις με τρόπους που θα</a:t>
            </a:r>
          </a:p>
          <a:p>
            <a:pPr>
              <a:buNone/>
            </a:pPr>
            <a:r>
              <a:rPr lang="el-GR" dirty="0" smtClean="0">
                <a:solidFill>
                  <a:schemeClr val="bg1"/>
                </a:solidFill>
              </a:rPr>
              <a:t>έχετε διδαχθεί.</a:t>
            </a:r>
            <a:endParaRPr lang="el-GR"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34082"/>
          </a:xfrm>
        </p:spPr>
        <p:txBody>
          <a:bodyPr>
            <a:normAutofit/>
          </a:bodyPr>
          <a:lstStyle/>
          <a:p>
            <a:r>
              <a:rPr lang="el-GR" sz="2800" dirty="0" smtClean="0">
                <a:solidFill>
                  <a:schemeClr val="bg1"/>
                </a:solidFill>
              </a:rPr>
              <a:t>Έννοιες κλειδιά</a:t>
            </a:r>
            <a:endParaRPr lang="el-GR" sz="2800" dirty="0">
              <a:solidFill>
                <a:schemeClr val="bg1"/>
              </a:solidFill>
            </a:endParaRPr>
          </a:p>
        </p:txBody>
      </p:sp>
      <p:sp>
        <p:nvSpPr>
          <p:cNvPr id="3" name="2 - Θέση περιεχομένου"/>
          <p:cNvSpPr>
            <a:spLocks noGrp="1"/>
          </p:cNvSpPr>
          <p:nvPr>
            <p:ph idx="1"/>
          </p:nvPr>
        </p:nvSpPr>
        <p:spPr>
          <a:xfrm>
            <a:off x="457200" y="908720"/>
            <a:ext cx="8229600" cy="5688632"/>
          </a:xfrm>
        </p:spPr>
        <p:txBody>
          <a:bodyPr>
            <a:normAutofit fontScale="77500" lnSpcReduction="20000"/>
          </a:bodyPr>
          <a:lstStyle/>
          <a:p>
            <a:pPr>
              <a:buFont typeface="Wingdings" pitchFamily="2" charset="2"/>
              <a:buChar char="Ø"/>
            </a:pPr>
            <a:r>
              <a:rPr lang="el-GR" dirty="0" smtClean="0">
                <a:solidFill>
                  <a:schemeClr val="bg1"/>
                </a:solidFill>
              </a:rPr>
              <a:t>δημιουργικότητα </a:t>
            </a:r>
          </a:p>
          <a:p>
            <a:pPr>
              <a:buFont typeface="Wingdings" pitchFamily="2" charset="2"/>
              <a:buChar char="Ø"/>
            </a:pPr>
            <a:r>
              <a:rPr lang="el-GR" dirty="0" smtClean="0">
                <a:solidFill>
                  <a:schemeClr val="bg1"/>
                </a:solidFill>
              </a:rPr>
              <a:t>αμερικανική πρόκληση</a:t>
            </a:r>
          </a:p>
          <a:p>
            <a:pPr>
              <a:buFont typeface="Wingdings" pitchFamily="2" charset="2"/>
              <a:buChar char="Ø"/>
            </a:pPr>
            <a:r>
              <a:rPr lang="el-GR" dirty="0" smtClean="0">
                <a:solidFill>
                  <a:schemeClr val="bg1"/>
                </a:solidFill>
              </a:rPr>
              <a:t>ψυχολογική έρευνα </a:t>
            </a:r>
          </a:p>
          <a:p>
            <a:pPr>
              <a:buFont typeface="Wingdings" pitchFamily="2" charset="2"/>
              <a:buChar char="Ø"/>
            </a:pPr>
            <a:r>
              <a:rPr lang="el-GR" dirty="0" smtClean="0">
                <a:solidFill>
                  <a:schemeClr val="bg1"/>
                </a:solidFill>
              </a:rPr>
              <a:t>αξιολόγηση</a:t>
            </a:r>
          </a:p>
          <a:p>
            <a:pPr>
              <a:buFont typeface="Wingdings" pitchFamily="2" charset="2"/>
              <a:buChar char="Ø"/>
            </a:pPr>
            <a:r>
              <a:rPr lang="el-GR" dirty="0" smtClean="0">
                <a:solidFill>
                  <a:schemeClr val="bg1"/>
                </a:solidFill>
              </a:rPr>
              <a:t>παιδαγωγική πράξη </a:t>
            </a:r>
          </a:p>
          <a:p>
            <a:pPr>
              <a:buFont typeface="Wingdings" pitchFamily="2" charset="2"/>
              <a:buChar char="Ø"/>
            </a:pPr>
            <a:r>
              <a:rPr lang="el-GR" dirty="0" smtClean="0">
                <a:solidFill>
                  <a:schemeClr val="bg1"/>
                </a:solidFill>
              </a:rPr>
              <a:t>τίτλοι πλοκής</a:t>
            </a:r>
          </a:p>
          <a:p>
            <a:pPr>
              <a:buFont typeface="Wingdings" pitchFamily="2" charset="2"/>
              <a:buChar char="Ø"/>
            </a:pPr>
            <a:r>
              <a:rPr lang="el-GR" dirty="0" smtClean="0">
                <a:solidFill>
                  <a:schemeClr val="bg1"/>
                </a:solidFill>
              </a:rPr>
              <a:t>ασυνήθιστες χρήσεις </a:t>
            </a:r>
          </a:p>
          <a:p>
            <a:pPr>
              <a:buFont typeface="Wingdings" pitchFamily="2" charset="2"/>
              <a:buChar char="Ø"/>
            </a:pPr>
            <a:r>
              <a:rPr lang="el-GR" dirty="0" smtClean="0">
                <a:solidFill>
                  <a:schemeClr val="bg1"/>
                </a:solidFill>
              </a:rPr>
              <a:t>συσχετίσεις </a:t>
            </a:r>
          </a:p>
          <a:p>
            <a:pPr>
              <a:buFont typeface="Wingdings" pitchFamily="2" charset="2"/>
              <a:buChar char="Ø"/>
            </a:pPr>
            <a:r>
              <a:rPr lang="el-GR" dirty="0" smtClean="0">
                <a:solidFill>
                  <a:schemeClr val="bg1"/>
                </a:solidFill>
              </a:rPr>
              <a:t>δεξί ημισφαίριο </a:t>
            </a:r>
          </a:p>
          <a:p>
            <a:pPr>
              <a:buFont typeface="Wingdings" pitchFamily="2" charset="2"/>
              <a:buChar char="Ø"/>
            </a:pPr>
            <a:r>
              <a:rPr lang="el-GR" dirty="0" smtClean="0">
                <a:solidFill>
                  <a:schemeClr val="bg1"/>
                </a:solidFill>
              </a:rPr>
              <a:t>αριστερό ημισφαίριο </a:t>
            </a:r>
          </a:p>
          <a:p>
            <a:pPr>
              <a:buFont typeface="Wingdings" pitchFamily="2" charset="2"/>
              <a:buChar char="Ø"/>
            </a:pPr>
            <a:r>
              <a:rPr lang="el-GR" dirty="0" smtClean="0">
                <a:solidFill>
                  <a:schemeClr val="bg1"/>
                </a:solidFill>
              </a:rPr>
              <a:t>πρόσληψη</a:t>
            </a:r>
          </a:p>
          <a:p>
            <a:pPr>
              <a:buFont typeface="Wingdings" pitchFamily="2" charset="2"/>
              <a:buChar char="Ø"/>
            </a:pPr>
            <a:r>
              <a:rPr lang="el-GR" dirty="0" smtClean="0">
                <a:solidFill>
                  <a:schemeClr val="bg1"/>
                </a:solidFill>
              </a:rPr>
              <a:t>μνήμη</a:t>
            </a:r>
          </a:p>
          <a:p>
            <a:pPr>
              <a:buFont typeface="Wingdings" pitchFamily="2" charset="2"/>
              <a:buChar char="Ø"/>
            </a:pPr>
            <a:r>
              <a:rPr lang="el-GR" dirty="0" smtClean="0">
                <a:solidFill>
                  <a:schemeClr val="bg1"/>
                </a:solidFill>
              </a:rPr>
              <a:t>συγκλίνουσα – κριτική σκέψη</a:t>
            </a:r>
          </a:p>
          <a:p>
            <a:pPr>
              <a:buFont typeface="Wingdings" pitchFamily="2" charset="2"/>
              <a:buChar char="Ø"/>
            </a:pPr>
            <a:r>
              <a:rPr lang="el-GR" dirty="0" smtClean="0">
                <a:solidFill>
                  <a:schemeClr val="bg1"/>
                </a:solidFill>
              </a:rPr>
              <a:t>αποκλίνουσα – δημιουργική σκέψη</a:t>
            </a:r>
            <a:endParaRPr lang="el-GR"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chemeClr val="bg1"/>
                </a:solidFill>
              </a:rPr>
              <a:t>Εισαγωγικές παρατηρήσεις</a:t>
            </a:r>
            <a:endParaRPr lang="el-GR" sz="2800" dirty="0">
              <a:solidFill>
                <a:schemeClr val="bg1"/>
              </a:solidFill>
            </a:endParaRPr>
          </a:p>
        </p:txBody>
      </p:sp>
      <p:sp>
        <p:nvSpPr>
          <p:cNvPr id="3" name="2 - Θέση περιεχομένου"/>
          <p:cNvSpPr>
            <a:spLocks noGrp="1"/>
          </p:cNvSpPr>
          <p:nvPr>
            <p:ph idx="1"/>
          </p:nvPr>
        </p:nvSpPr>
        <p:spPr/>
        <p:txBody>
          <a:bodyPr>
            <a:normAutofit fontScale="92500" lnSpcReduction="10000"/>
          </a:bodyPr>
          <a:lstStyle/>
          <a:p>
            <a:pPr>
              <a:buNone/>
            </a:pPr>
            <a:r>
              <a:rPr lang="el-GR" dirty="0" smtClean="0">
                <a:solidFill>
                  <a:schemeClr val="bg1"/>
                </a:solidFill>
              </a:rPr>
              <a:t>Θέματα που θα μας απασχολήσουν: </a:t>
            </a:r>
          </a:p>
          <a:p>
            <a:pPr>
              <a:buNone/>
            </a:pPr>
            <a:r>
              <a:rPr lang="el-GR" dirty="0" smtClean="0">
                <a:solidFill>
                  <a:schemeClr val="bg1"/>
                </a:solidFill>
              </a:rPr>
              <a:t>Η έννοια, η φύση και η αξιολόγηση της ανθρώπινης δημιουργικότητας. </a:t>
            </a:r>
          </a:p>
          <a:p>
            <a:pPr>
              <a:buNone/>
            </a:pPr>
            <a:r>
              <a:rPr lang="el-GR" dirty="0" smtClean="0">
                <a:solidFill>
                  <a:schemeClr val="bg1"/>
                </a:solidFill>
              </a:rPr>
              <a:t>Οι τέσσερις λειτουργίες του νου: (πρόσληψη, μνήμη, κριτική σκέψη, δημιουργική σκέψη) και ο ρόλος καθεμιάς στη ζωή μας. </a:t>
            </a:r>
          </a:p>
          <a:p>
            <a:pPr>
              <a:buNone/>
            </a:pPr>
            <a:r>
              <a:rPr lang="el-GR" dirty="0" smtClean="0">
                <a:solidFill>
                  <a:schemeClr val="bg1"/>
                </a:solidFill>
              </a:rPr>
              <a:t>Τα κριτήρια δημιουργικότητας. </a:t>
            </a:r>
          </a:p>
          <a:p>
            <a:pPr>
              <a:buNone/>
            </a:pPr>
            <a:r>
              <a:rPr lang="el-GR" dirty="0" smtClean="0">
                <a:solidFill>
                  <a:schemeClr val="bg1"/>
                </a:solidFill>
              </a:rPr>
              <a:t>Ποσότητα, διαφορετικά είδη και πρωτοτυπία ιδεών.</a:t>
            </a:r>
            <a:endParaRPr lang="el-GR"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solidFill>
                  <a:schemeClr val="bg1"/>
                </a:solidFill>
              </a:rPr>
              <a:t>1.1Η έννοια, η φύση και η αξιολόγηση της δημιουργικότητας</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772816"/>
            <a:ext cx="8435280" cy="4353347"/>
          </a:xfrm>
        </p:spPr>
        <p:txBody>
          <a:bodyPr/>
          <a:lstStyle/>
          <a:p>
            <a:pPr>
              <a:buNone/>
            </a:pPr>
            <a:r>
              <a:rPr lang="el-GR" dirty="0" smtClean="0">
                <a:solidFill>
                  <a:schemeClr val="bg1"/>
                </a:solidFill>
              </a:rPr>
              <a:t>• Πώς οριοθετείται η έννοια της  δημιουργικότητας; </a:t>
            </a:r>
          </a:p>
          <a:p>
            <a:pPr>
              <a:buNone/>
            </a:pPr>
            <a:r>
              <a:rPr lang="el-GR" dirty="0" smtClean="0">
                <a:solidFill>
                  <a:schemeClr val="bg1"/>
                </a:solidFill>
              </a:rPr>
              <a:t>• Ποια είναι η φύση της δημιουργικότητας; </a:t>
            </a:r>
          </a:p>
          <a:p>
            <a:pPr>
              <a:buNone/>
            </a:pPr>
            <a:r>
              <a:rPr lang="el-GR" dirty="0" smtClean="0">
                <a:solidFill>
                  <a:schemeClr val="bg1"/>
                </a:solidFill>
              </a:rPr>
              <a:t>• Πώς γίνεται η αξιολόγηση της δημιουργικότητας;</a:t>
            </a:r>
            <a:endParaRPr lang="el-GR" dirty="0">
              <a:solidFill>
                <a:schemeClr val="bg1"/>
              </a:solidFill>
            </a:endParaRPr>
          </a:p>
        </p:txBody>
      </p:sp>
      <p:sp>
        <p:nvSpPr>
          <p:cNvPr id="4" name="3 - Θέση υποσέλιδου"/>
          <p:cNvSpPr>
            <a:spLocks noGrp="1"/>
          </p:cNvSpPr>
          <p:nvPr>
            <p:ph type="ftr" sz="quarter" idx="11"/>
          </p:nvPr>
        </p:nvSpPr>
        <p:spPr/>
        <p:txBody>
          <a:bodyPr/>
          <a:lstStyle/>
          <a:p>
            <a:r>
              <a:rPr lang="el-GR" smtClean="0"/>
              <a:t>Αναστασιάδη Ντότσικα Ιωάννα</a:t>
            </a:r>
            <a:endParaRPr lang="el-G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TotalTime>
  <Words>4614</Words>
  <Application>Microsoft Office PowerPoint</Application>
  <PresentationFormat>Προβολή στην οθόνη (4:3)</PresentationFormat>
  <Paragraphs>369</Paragraphs>
  <Slides>59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59</vt:i4>
      </vt:variant>
    </vt:vector>
  </HeadingPairs>
  <TitlesOfParts>
    <vt:vector size="60" baseType="lpstr">
      <vt:lpstr>Θέμα του Office</vt:lpstr>
      <vt:lpstr> Δημιουργικότητα και εργοθεραπεία 2 Β΄ΕΞΑΜΗΝΟ ΙΕΚ ΑΙΓΙΝΑΣ</vt:lpstr>
      <vt:lpstr>Διαφάνεια 2</vt:lpstr>
      <vt:lpstr>ΚΕΦΑΛΑΙΟ 1</vt:lpstr>
      <vt:lpstr>Διαφάνεια 4</vt:lpstr>
      <vt:lpstr>ΟΡΙΟΘΕΤΗΣΗ ΤΗΣ ΕΝΝΟΙΑΣ ΤΗΣ ΔΗΜΙΟΥΡΓΙΚΟΤΗΤΑΣ  </vt:lpstr>
      <vt:lpstr>Προσδοκώμενα αποτελέσματα</vt:lpstr>
      <vt:lpstr>Έννοιες κλειδιά</vt:lpstr>
      <vt:lpstr>Εισαγωγικές παρατηρήσεις</vt:lpstr>
      <vt:lpstr>1.1Η έννοια, η φύση και η αξιολόγηση της δημιουργικότητας </vt:lpstr>
      <vt:lpstr>1.1.1 H έννοια της δημιουργικότητας</vt:lpstr>
      <vt:lpstr>Υπάρχουν πολλές προσεγγίσεις όσον αφορά την οριοθέτηση της έννοιας της δημιουργικότητας, όπως: </vt:lpstr>
      <vt:lpstr>Διαφάνεια 12</vt:lpstr>
      <vt:lpstr>Ιστορική αναδρομή: Η ανίχνευση του τρόπου με τον οποίο η επιστήμη αντιμετώπιζε παλαιότερα και συνεχίζει να αντιμετωπίζει, την έννοια της δημιουργικότητας.</vt:lpstr>
      <vt:lpstr>Διαφάνεια 14</vt:lpstr>
      <vt:lpstr>Διαφάνεια 15</vt:lpstr>
      <vt:lpstr>Διαφάνεια 16</vt:lpstr>
      <vt:lpstr>Διαφάνεια 17</vt:lpstr>
      <vt:lpstr>1.1.2 Η φύση της δημιουργικότητας</vt:lpstr>
      <vt:lpstr>Ο ανθρώπινος εγκέφαλος1</vt:lpstr>
      <vt:lpstr>Διαφάνεια 20</vt:lpstr>
      <vt:lpstr>Εδώ δημιουργείται εύλογα το ερώτημα, είναι ίδιες οι παραστάσεις της μνήμης με τις παραστάσεις που υπάρχουν και που είναι καταχωρημένες στη φαντασία;</vt:lpstr>
      <vt:lpstr>Διαφάνεια 22</vt:lpstr>
      <vt:lpstr>1.1.3 Η αξιολόγηση της δημιουργικότητας:</vt:lpstr>
      <vt:lpstr>Διαφάνεια 24</vt:lpstr>
      <vt:lpstr>΄Οσον αφορά τους ενήλικες:</vt:lpstr>
      <vt:lpstr>Μέθοδοι αξιολόγησης  Ο Hocevar σε μια εμπεριστατωμένη του ανασκόπηση για τη δημιουργικότητα παρουσίασε κύρια σημεία - άξονες που χρησιμοποιήθηκαν σε μελέτες δημιουργικότητας:</vt:lpstr>
      <vt:lpstr>Ακόμη υπάρχουν και άλλοι τρόποι μέτρησης της δημιουργικότητας, όπως:</vt:lpstr>
      <vt:lpstr>Διαφάνεια 28</vt:lpstr>
      <vt:lpstr>Διαφάνεια 29</vt:lpstr>
      <vt:lpstr>Διαφάνεια 30</vt:lpstr>
      <vt:lpstr>1.2 Οι τέσσερις λειτουργίες του νου (η πρόσληψη, η μνήμη, η συγκλίνουσα - κριτική σκέψη, η αποκλίνουσα - δημιουργική σκέψη) και ο ρόλος της καθεμιάς στη ζωή μας.</vt:lpstr>
      <vt:lpstr>Ο εγκέφαλός μας αποτελείται από περιοχές που η καθεμιά είναι υπεύθυνη για διαφορετι- κές λειτουργίες. Πιο συγκεκριμένα μπορούμε να αναφέρουμε:</vt:lpstr>
      <vt:lpstr>Διαφάνεια 33</vt:lpstr>
      <vt:lpstr>Ο Guilford υποστηρίζει ότι η νοημοσύνη συνίσταται από πέντε τουλάχιστον διαφορετικούς τύπους γνωστικών διεργασιών:</vt:lpstr>
      <vt:lpstr>Διαφάνεια 35</vt:lpstr>
      <vt:lpstr>1.2.1 Γενική συνοπτική παρουσίαση</vt:lpstr>
      <vt:lpstr>Διαφάνεια 37</vt:lpstr>
      <vt:lpstr>Διαφάνεια 38</vt:lpstr>
      <vt:lpstr>1.2.2 Η λειτουργία της πρόσληψης</vt:lpstr>
      <vt:lpstr>1.2.3 Η λειτουργία της μνήμης</vt:lpstr>
      <vt:lpstr>Διαφάνεια 41</vt:lpstr>
      <vt:lpstr>Διαφάνεια 42</vt:lpstr>
      <vt:lpstr>Διαφάνεια 43</vt:lpstr>
      <vt:lpstr>Διαφάνεια 44</vt:lpstr>
      <vt:lpstr>1.2.4 Η λειτουργία της συγκλίνουσας - κριτικής σκέψης</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1.2.5 Η λειτουργία της αποκλίνουσας – δημιουργικής σκέψης</vt:lpstr>
      <vt:lpstr>Διαφάνεια 55</vt:lpstr>
      <vt:lpstr>Διαφάνεια 56</vt:lpstr>
      <vt:lpstr>Διαφάνεια 57</vt:lpstr>
      <vt:lpstr>Διαφάνεια 58</vt:lpstr>
      <vt:lpstr>Διαφάνεια 59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Δημιουργικότητα και εργοθεραπεία Β΄ΕΞΑΜΗΝΟ ΙΕΚ ΑΙΓΙΝΑΣ</dc:title>
  <dc:creator>x</dc:creator>
  <cp:lastModifiedBy>x</cp:lastModifiedBy>
  <cp:revision>32</cp:revision>
  <dcterms:created xsi:type="dcterms:W3CDTF">2014-10-22T06:08:16Z</dcterms:created>
  <dcterms:modified xsi:type="dcterms:W3CDTF">2015-01-14T20:26:08Z</dcterms:modified>
</cp:coreProperties>
</file>